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Almarai Bold" charset="1" panose="00000000000000000000"/>
      <p:regular r:id="rId19"/>
    </p:embeddedFont>
    <p:embeddedFont>
      <p:font typeface="Aileron Bold" charset="1" panose="00000800000000000000"/>
      <p:regular r:id="rId20"/>
    </p:embeddedFont>
    <p:embeddedFont>
      <p:font typeface="Poppins" charset="1" panose="00000500000000000000"/>
      <p:regular r:id="rId21"/>
    </p:embeddedFont>
    <p:embeddedFont>
      <p:font typeface="Poppins Bold" charset="1" panose="00000800000000000000"/>
      <p:regular r:id="rId22"/>
    </p:embeddedFont>
    <p:embeddedFont>
      <p:font typeface="Almarai" charset="1" panose="00000000000000000000"/>
      <p:regular r:id="rId23"/>
    </p:embeddedFont>
    <p:embeddedFont>
      <p:font typeface="DM Sans Bold" charset="1" panose="000000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jpeg>
</file>

<file path=ppt/media/image15.png>
</file>

<file path=ppt/media/image16.jpeg>
</file>

<file path=ppt/media/image17.jpeg>
</file>

<file path=ppt/media/image18.jpeg>
</file>

<file path=ppt/media/image19.png>
</file>

<file path=ppt/media/image2.svg>
</file>

<file path=ppt/media/image20.svg>
</file>

<file path=ppt/media/image21.jpeg>
</file>

<file path=ppt/media/image22.png>
</file>

<file path=ppt/media/image23.svg>
</file>

<file path=ppt/media/image24.png>
</file>

<file path=ppt/media/image25.svg>
</file>

<file path=ppt/media/image26.png>
</file>

<file path=ppt/media/image27.png>
</file>

<file path=ppt/media/image28.svg>
</file>

<file path=ppt/media/image29.png>
</file>

<file path=ppt/media/image3.jpeg>
</file>

<file path=ppt/media/image30.svg>
</file>

<file path=ppt/media/image31.png>
</file>

<file path=ppt/media/image32.png>
</file>

<file path=ppt/media/image33.svg>
</file>

<file path=ppt/media/image34.png>
</file>

<file path=ppt/media/image35.png>
</file>

<file path=ppt/media/image36.svg>
</file>

<file path=ppt/media/image37.png>
</file>

<file path=ppt/media/image38.svg>
</file>

<file path=ppt/media/image39.png>
</file>

<file path=ppt/media/image4.png>
</file>

<file path=ppt/media/image40.png>
</file>

<file path=ppt/media/image41.png>
</file>

<file path=ppt/media/image42.png>
</file>

<file path=ppt/media/image43.svg>
</file>

<file path=ppt/media/image44.png>
</file>

<file path=ppt/media/image45.png>
</file>

<file path=ppt/media/image46.png>
</file>

<file path=ppt/media/image47.svg>
</file>

<file path=ppt/media/image48.png>
</file>

<file path=ppt/media/image49.png>
</file>

<file path=ppt/media/image5.jpeg>
</file>

<file path=ppt/media/image50.svg>
</file>

<file path=ppt/media/image51.jpeg>
</file>

<file path=ppt/media/image52.png>
</file>

<file path=ppt/media/image53.png>
</file>

<file path=ppt/media/image54.jpeg>
</file>

<file path=ppt/media/image55.png>
</file>

<file path=ppt/media/image56.svg>
</file>

<file path=ppt/media/image57.jpeg>
</file>

<file path=ppt/media/image58.png>
</file>

<file path=ppt/media/image59.jpeg>
</file>

<file path=ppt/media/image6.png>
</file>

<file path=ppt/media/image60.png>
</file>

<file path=ppt/media/image61.png>
</file>

<file path=ppt/media/image62.jpe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4.jpeg" Type="http://schemas.openxmlformats.org/officeDocument/2006/relationships/image"/><Relationship Id="rId4" Target="../media/image55.png" Type="http://schemas.openxmlformats.org/officeDocument/2006/relationships/image"/><Relationship Id="rId5" Target="../media/image56.svg" Type="http://schemas.openxmlformats.org/officeDocument/2006/relationships/image"/><Relationship Id="rId6" Target="../media/image57.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8.png" Type="http://schemas.openxmlformats.org/officeDocument/2006/relationships/image"/><Relationship Id="rId4" Target="../media/image55.png" Type="http://schemas.openxmlformats.org/officeDocument/2006/relationships/image"/><Relationship Id="rId5" Target="../media/image56.svg" Type="http://schemas.openxmlformats.org/officeDocument/2006/relationships/image"/><Relationship Id="rId6" Target="../media/image59.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0.png" Type="http://schemas.openxmlformats.org/officeDocument/2006/relationships/image"/><Relationship Id="rId4" Target="../media/image6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2.jpeg" Type="http://schemas.openxmlformats.org/officeDocument/2006/relationships/image"/><Relationship Id="rId4" Target="../media/image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svg" Type="http://schemas.openxmlformats.org/officeDocument/2006/relationships/image"/><Relationship Id="rId11" Target="../media/image14.jpeg" Type="http://schemas.openxmlformats.org/officeDocument/2006/relationships/image"/><Relationship Id="rId12" Target="../media/image15.png" Type="http://schemas.openxmlformats.org/officeDocument/2006/relationships/image"/><Relationship Id="rId13" Target="../media/image16.jpeg" Type="http://schemas.openxmlformats.org/officeDocument/2006/relationships/image"/><Relationship Id="rId14" Target="../media/image17.jpeg" Type="http://schemas.openxmlformats.org/officeDocument/2006/relationships/image"/><Relationship Id="rId15" Target="../media/image18.jpeg" Type="http://schemas.openxmlformats.org/officeDocument/2006/relationships/image"/><Relationship Id="rId2" Target="../media/image4.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1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11" Target="../media/image23.svg" Type="http://schemas.openxmlformats.org/officeDocument/2006/relationships/image"/><Relationship Id="rId12" Target="../media/image24.png" Type="http://schemas.openxmlformats.org/officeDocument/2006/relationships/image"/><Relationship Id="rId13" Target="../media/image25.svg" Type="http://schemas.openxmlformats.org/officeDocument/2006/relationships/image"/><Relationship Id="rId14" Target="../media/image26.png" Type="http://schemas.openxmlformats.org/officeDocument/2006/relationships/image"/><Relationship Id="rId15" Target="../media/image27.png" Type="http://schemas.openxmlformats.org/officeDocument/2006/relationships/image"/><Relationship Id="rId16" Target="../media/image28.svg" Type="http://schemas.openxmlformats.org/officeDocument/2006/relationships/image"/><Relationship Id="rId17" Target="../media/image29.png" Type="http://schemas.openxmlformats.org/officeDocument/2006/relationships/image"/><Relationship Id="rId18" Target="../media/image30.svg" Type="http://schemas.openxmlformats.org/officeDocument/2006/relationships/image"/><Relationship Id="rId2" Target="../media/image19.png" Type="http://schemas.openxmlformats.org/officeDocument/2006/relationships/image"/><Relationship Id="rId3" Target="../media/image20.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4.pn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2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4.png" Type="http://schemas.openxmlformats.org/officeDocument/2006/relationships/image"/><Relationship Id="rId11" Target="../media/image35.png" Type="http://schemas.openxmlformats.org/officeDocument/2006/relationships/image"/><Relationship Id="rId12" Target="../media/image36.svg" Type="http://schemas.openxmlformats.org/officeDocument/2006/relationships/image"/><Relationship Id="rId13" Target="../media/image37.png" Type="http://schemas.openxmlformats.org/officeDocument/2006/relationships/image"/><Relationship Id="rId14" Target="../media/image38.svg" Type="http://schemas.openxmlformats.org/officeDocument/2006/relationships/image"/><Relationship Id="rId2" Target="../media/image4.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31.png" Type="http://schemas.openxmlformats.org/officeDocument/2006/relationships/image"/><Relationship Id="rId6" Target="../media/image32.png" Type="http://schemas.openxmlformats.org/officeDocument/2006/relationships/image"/><Relationship Id="rId7" Target="../media/image33.svg" Type="http://schemas.openxmlformats.org/officeDocument/2006/relationships/image"/><Relationship Id="rId8" Target="../media/image29.png" Type="http://schemas.openxmlformats.org/officeDocument/2006/relationships/image"/><Relationship Id="rId9" Target="../media/image3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9.png" Type="http://schemas.openxmlformats.org/officeDocument/2006/relationships/image"/><Relationship Id="rId4" Target="../media/image40.png" Type="http://schemas.openxmlformats.org/officeDocument/2006/relationships/image"/><Relationship Id="rId5" Target="../media/image4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2.png" Type="http://schemas.openxmlformats.org/officeDocument/2006/relationships/image"/><Relationship Id="rId4" Target="../media/image43.svg" Type="http://schemas.openxmlformats.org/officeDocument/2006/relationships/image"/><Relationship Id="rId5" Target="../media/image4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5.png" Type="http://schemas.openxmlformats.org/officeDocument/2006/relationships/image"/><Relationship Id="rId4" Target="../media/image46.png" Type="http://schemas.openxmlformats.org/officeDocument/2006/relationships/image"/><Relationship Id="rId5" Target="../media/image47.svg" Type="http://schemas.openxmlformats.org/officeDocument/2006/relationships/image"/><Relationship Id="rId6" Target="../media/image4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9.png" Type="http://schemas.openxmlformats.org/officeDocument/2006/relationships/image"/><Relationship Id="rId4" Target="../media/image50.svg" Type="http://schemas.openxmlformats.org/officeDocument/2006/relationships/image"/><Relationship Id="rId5" Target="../media/image51.jpeg" Type="http://schemas.openxmlformats.org/officeDocument/2006/relationships/image"/><Relationship Id="rId6" Target="../media/image5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46.png" Type="http://schemas.openxmlformats.org/officeDocument/2006/relationships/image"/><Relationship Id="rId4" Target="../media/image47.svg" Type="http://schemas.openxmlformats.org/officeDocument/2006/relationships/image"/><Relationship Id="rId5" Target="../media/image5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2F72"/>
        </a:solidFill>
      </p:bgPr>
    </p:bg>
    <p:spTree>
      <p:nvGrpSpPr>
        <p:cNvPr id="1" name=""/>
        <p:cNvGrpSpPr/>
        <p:nvPr/>
      </p:nvGrpSpPr>
      <p:grpSpPr>
        <a:xfrm>
          <a:off x="0" y="0"/>
          <a:ext cx="0" cy="0"/>
          <a:chOff x="0" y="0"/>
          <a:chExt cx="0" cy="0"/>
        </a:xfrm>
      </p:grpSpPr>
      <p:sp>
        <p:nvSpPr>
          <p:cNvPr name="Freeform 2" id="2"/>
          <p:cNvSpPr/>
          <p:nvPr/>
        </p:nvSpPr>
        <p:spPr>
          <a:xfrm flipH="false" flipV="false" rot="0">
            <a:off x="14565940" y="-491592"/>
            <a:ext cx="8754599" cy="8754599"/>
          </a:xfrm>
          <a:custGeom>
            <a:avLst/>
            <a:gdLst/>
            <a:ahLst/>
            <a:cxnLst/>
            <a:rect r="r" b="b" t="t" l="l"/>
            <a:pathLst>
              <a:path h="8754599" w="8754599">
                <a:moveTo>
                  <a:pt x="0" y="0"/>
                </a:moveTo>
                <a:lnTo>
                  <a:pt x="8754598" y="0"/>
                </a:lnTo>
                <a:lnTo>
                  <a:pt x="8754598" y="8754599"/>
                </a:lnTo>
                <a:lnTo>
                  <a:pt x="0" y="87545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668766" y="3624049"/>
            <a:ext cx="5246522" cy="7495031"/>
            <a:chOff x="0" y="0"/>
            <a:chExt cx="4445000" cy="6350000"/>
          </a:xfrm>
        </p:grpSpPr>
        <p:sp>
          <p:nvSpPr>
            <p:cNvPr name="Freeform 4" id="4"/>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4"/>
              <a:stretch>
                <a:fillRect l="-45353" t="0" r="-45353" b="0"/>
              </a:stretch>
            </a:blipFill>
          </p:spPr>
        </p:sp>
      </p:grpSp>
      <p:grpSp>
        <p:nvGrpSpPr>
          <p:cNvPr name="Group 5" id="5"/>
          <p:cNvGrpSpPr/>
          <p:nvPr/>
        </p:nvGrpSpPr>
        <p:grpSpPr>
          <a:xfrm rot="-10800000">
            <a:off x="12668766" y="3624049"/>
            <a:ext cx="5246522" cy="7495031"/>
            <a:chOff x="0" y="0"/>
            <a:chExt cx="4445000" cy="6350000"/>
          </a:xfrm>
        </p:grpSpPr>
        <p:sp>
          <p:nvSpPr>
            <p:cNvPr name="Freeform 6" id="6"/>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5"/>
              <a:stretch>
                <a:fillRect l="-201730" t="0" r="-201730" b="0"/>
              </a:stretch>
            </a:blipFill>
          </p:spPr>
        </p:sp>
      </p:grpSp>
      <p:grpSp>
        <p:nvGrpSpPr>
          <p:cNvPr name="Group 7" id="7"/>
          <p:cNvGrpSpPr/>
          <p:nvPr/>
        </p:nvGrpSpPr>
        <p:grpSpPr>
          <a:xfrm rot="-10800000">
            <a:off x="8716306" y="6623165"/>
            <a:ext cx="2564685" cy="3663835"/>
            <a:chOff x="0" y="0"/>
            <a:chExt cx="4445000" cy="6350000"/>
          </a:xfrm>
        </p:grpSpPr>
        <p:sp>
          <p:nvSpPr>
            <p:cNvPr name="Freeform 8" id="8"/>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5"/>
              <a:stretch>
                <a:fillRect l="-201730" t="0" r="-201730" b="0"/>
              </a:stretch>
            </a:blipFill>
          </p:spPr>
        </p:sp>
      </p:grpSp>
      <p:grpSp>
        <p:nvGrpSpPr>
          <p:cNvPr name="Group 9" id="9"/>
          <p:cNvGrpSpPr/>
          <p:nvPr/>
        </p:nvGrpSpPr>
        <p:grpSpPr>
          <a:xfrm rot="0">
            <a:off x="15763958" y="-781916"/>
            <a:ext cx="1683983" cy="2405689"/>
            <a:chOff x="0" y="0"/>
            <a:chExt cx="4445000" cy="6350000"/>
          </a:xfrm>
        </p:grpSpPr>
        <p:sp>
          <p:nvSpPr>
            <p:cNvPr name="Freeform 10" id="10"/>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5"/>
              <a:stretch>
                <a:fillRect l="-201730" t="0" r="-201730" b="0"/>
              </a:stretch>
            </a:blipFill>
          </p:spPr>
        </p:sp>
      </p:grpSp>
      <p:grpSp>
        <p:nvGrpSpPr>
          <p:cNvPr name="Group 11" id="11"/>
          <p:cNvGrpSpPr/>
          <p:nvPr/>
        </p:nvGrpSpPr>
        <p:grpSpPr>
          <a:xfrm rot="0">
            <a:off x="8559272" y="-4823471"/>
            <a:ext cx="4822840" cy="8965516"/>
            <a:chOff x="0" y="0"/>
            <a:chExt cx="3174584" cy="5901459"/>
          </a:xfrm>
        </p:grpSpPr>
        <p:sp>
          <p:nvSpPr>
            <p:cNvPr name="Freeform 12" id="12"/>
            <p:cNvSpPr/>
            <p:nvPr/>
          </p:nvSpPr>
          <p:spPr>
            <a:xfrm flipH="false" flipV="false" rot="0">
              <a:off x="0" y="0"/>
              <a:ext cx="3174584" cy="5901459"/>
            </a:xfrm>
            <a:custGeom>
              <a:avLst/>
              <a:gdLst/>
              <a:ahLst/>
              <a:cxnLst/>
              <a:rect r="r" b="b" t="t" l="l"/>
              <a:pathLst>
                <a:path h="5901459" w="3174584">
                  <a:moveTo>
                    <a:pt x="1587292" y="5901459"/>
                  </a:moveTo>
                  <a:cubicBezTo>
                    <a:pt x="711107" y="5901459"/>
                    <a:pt x="0" y="4976110"/>
                    <a:pt x="0" y="3835948"/>
                  </a:cubicBezTo>
                  <a:lnTo>
                    <a:pt x="0" y="2065511"/>
                  </a:lnTo>
                  <a:cubicBezTo>
                    <a:pt x="0" y="925349"/>
                    <a:pt x="711107" y="0"/>
                    <a:pt x="1587292" y="0"/>
                  </a:cubicBezTo>
                  <a:cubicBezTo>
                    <a:pt x="2463478" y="0"/>
                    <a:pt x="3174584" y="925349"/>
                    <a:pt x="3174584" y="2065511"/>
                  </a:cubicBezTo>
                  <a:lnTo>
                    <a:pt x="3174584" y="3835948"/>
                  </a:lnTo>
                  <a:cubicBezTo>
                    <a:pt x="3174584" y="4976110"/>
                    <a:pt x="2463478" y="5901459"/>
                    <a:pt x="1587292" y="5901459"/>
                  </a:cubicBezTo>
                  <a:close/>
                </a:path>
              </a:pathLst>
            </a:custGeom>
            <a:blipFill>
              <a:blip r:embed="rId6"/>
              <a:stretch>
                <a:fillRect l="-42948" t="0" r="-42948" b="0"/>
              </a:stretch>
            </a:blipFill>
          </p:spPr>
        </p:sp>
      </p:grpSp>
      <p:grpSp>
        <p:nvGrpSpPr>
          <p:cNvPr name="Group 13" id="13"/>
          <p:cNvGrpSpPr/>
          <p:nvPr/>
        </p:nvGrpSpPr>
        <p:grpSpPr>
          <a:xfrm rot="0">
            <a:off x="8559272" y="-4823471"/>
            <a:ext cx="4822840" cy="8965516"/>
            <a:chOff x="0" y="0"/>
            <a:chExt cx="3174584" cy="5901459"/>
          </a:xfrm>
        </p:grpSpPr>
        <p:sp>
          <p:nvSpPr>
            <p:cNvPr name="Freeform 14" id="14"/>
            <p:cNvSpPr/>
            <p:nvPr/>
          </p:nvSpPr>
          <p:spPr>
            <a:xfrm flipH="false" flipV="false" rot="0">
              <a:off x="0" y="0"/>
              <a:ext cx="3174584" cy="5901459"/>
            </a:xfrm>
            <a:custGeom>
              <a:avLst/>
              <a:gdLst/>
              <a:ahLst/>
              <a:cxnLst/>
              <a:rect r="r" b="b" t="t" l="l"/>
              <a:pathLst>
                <a:path h="5901459" w="3174584">
                  <a:moveTo>
                    <a:pt x="1587292" y="5901459"/>
                  </a:moveTo>
                  <a:cubicBezTo>
                    <a:pt x="711107" y="5901459"/>
                    <a:pt x="0" y="4976110"/>
                    <a:pt x="0" y="3835948"/>
                  </a:cubicBezTo>
                  <a:lnTo>
                    <a:pt x="0" y="2065511"/>
                  </a:lnTo>
                  <a:cubicBezTo>
                    <a:pt x="0" y="925349"/>
                    <a:pt x="711107" y="0"/>
                    <a:pt x="1587292" y="0"/>
                  </a:cubicBezTo>
                  <a:cubicBezTo>
                    <a:pt x="2463478" y="0"/>
                    <a:pt x="3174584" y="925349"/>
                    <a:pt x="3174584" y="2065511"/>
                  </a:cubicBezTo>
                  <a:lnTo>
                    <a:pt x="3174584" y="3835948"/>
                  </a:lnTo>
                  <a:cubicBezTo>
                    <a:pt x="3174584" y="4976110"/>
                    <a:pt x="2463478" y="5901459"/>
                    <a:pt x="1587292" y="5901459"/>
                  </a:cubicBezTo>
                  <a:close/>
                </a:path>
              </a:pathLst>
            </a:custGeom>
            <a:blipFill>
              <a:blip r:embed="rId5"/>
              <a:stretch>
                <a:fillRect l="-277571" t="0" r="-277571" b="0"/>
              </a:stretch>
            </a:blipFill>
          </p:spPr>
        </p:sp>
      </p:grpSp>
      <p:grpSp>
        <p:nvGrpSpPr>
          <p:cNvPr name="Group 15" id="15"/>
          <p:cNvGrpSpPr/>
          <p:nvPr/>
        </p:nvGrpSpPr>
        <p:grpSpPr>
          <a:xfrm rot="5400000">
            <a:off x="16605949" y="3464712"/>
            <a:ext cx="841991" cy="84199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126211" t="0" r="-126211" b="0"/>
              </a:stretch>
            </a:blipFill>
          </p:spPr>
        </p:sp>
      </p:grpSp>
      <p:sp>
        <p:nvSpPr>
          <p:cNvPr name="Freeform 17" id="17"/>
          <p:cNvSpPr/>
          <p:nvPr/>
        </p:nvSpPr>
        <p:spPr>
          <a:xfrm flipH="false" flipV="false" rot="0">
            <a:off x="-5976625" y="4306703"/>
            <a:ext cx="8754599" cy="8754599"/>
          </a:xfrm>
          <a:custGeom>
            <a:avLst/>
            <a:gdLst/>
            <a:ahLst/>
            <a:cxnLst/>
            <a:rect r="r" b="b" t="t" l="l"/>
            <a:pathLst>
              <a:path h="8754599" w="8754599">
                <a:moveTo>
                  <a:pt x="0" y="0"/>
                </a:moveTo>
                <a:lnTo>
                  <a:pt x="8754599" y="0"/>
                </a:lnTo>
                <a:lnTo>
                  <a:pt x="8754599" y="8754599"/>
                </a:lnTo>
                <a:lnTo>
                  <a:pt x="0" y="87545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8" id="18"/>
          <p:cNvSpPr txBox="true"/>
          <p:nvPr/>
        </p:nvSpPr>
        <p:spPr>
          <a:xfrm rot="0">
            <a:off x="875930" y="3455187"/>
            <a:ext cx="7231514" cy="1327150"/>
          </a:xfrm>
          <a:prstGeom prst="rect">
            <a:avLst/>
          </a:prstGeom>
        </p:spPr>
        <p:txBody>
          <a:bodyPr anchor="t" rtlCol="false" tIns="0" lIns="0" bIns="0" rIns="0">
            <a:spAutoFit/>
          </a:bodyPr>
          <a:lstStyle/>
          <a:p>
            <a:pPr algn="l">
              <a:lnSpc>
                <a:spcPts val="10146"/>
              </a:lnSpc>
            </a:pPr>
            <a:r>
              <a:rPr lang="en-US" sz="8455" b="true">
                <a:solidFill>
                  <a:srgbClr val="FFFFFF"/>
                </a:solidFill>
                <a:latin typeface="Almarai Bold"/>
                <a:ea typeface="Almarai Bold"/>
                <a:cs typeface="Almarai Bold"/>
                <a:sym typeface="Almarai Bold"/>
              </a:rPr>
              <a:t>MASLOW'S</a:t>
            </a:r>
          </a:p>
        </p:txBody>
      </p:sp>
      <p:sp>
        <p:nvSpPr>
          <p:cNvPr name="TextBox 19" id="19"/>
          <p:cNvSpPr txBox="true"/>
          <p:nvPr/>
        </p:nvSpPr>
        <p:spPr>
          <a:xfrm rot="0">
            <a:off x="875930" y="4901204"/>
            <a:ext cx="12183765" cy="1327150"/>
          </a:xfrm>
          <a:prstGeom prst="rect">
            <a:avLst/>
          </a:prstGeom>
        </p:spPr>
        <p:txBody>
          <a:bodyPr anchor="t" rtlCol="false" tIns="0" lIns="0" bIns="0" rIns="0">
            <a:spAutoFit/>
          </a:bodyPr>
          <a:lstStyle/>
          <a:p>
            <a:pPr algn="l">
              <a:lnSpc>
                <a:spcPts val="10146"/>
              </a:lnSpc>
            </a:pPr>
            <a:r>
              <a:rPr lang="en-US" sz="8455" b="true">
                <a:solidFill>
                  <a:srgbClr val="17E3B2"/>
                </a:solidFill>
                <a:latin typeface="Almarai Bold"/>
                <a:ea typeface="Almarai Bold"/>
                <a:cs typeface="Almarai Bold"/>
                <a:sym typeface="Almarai Bold"/>
              </a:rPr>
              <a:t>HIERARCHY OF NEEDS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0">
            <a:off x="14664277" y="-871079"/>
            <a:ext cx="1683983" cy="2405689"/>
            <a:chOff x="0" y="0"/>
            <a:chExt cx="4445000" cy="6350000"/>
          </a:xfrm>
        </p:grpSpPr>
        <p:sp>
          <p:nvSpPr>
            <p:cNvPr name="Freeform 5" id="5"/>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6" id="6"/>
          <p:cNvGrpSpPr/>
          <p:nvPr/>
        </p:nvGrpSpPr>
        <p:grpSpPr>
          <a:xfrm rot="5400000">
            <a:off x="16417309" y="1645890"/>
            <a:ext cx="841991" cy="84199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8" id="8"/>
          <p:cNvGrpSpPr/>
          <p:nvPr/>
        </p:nvGrpSpPr>
        <p:grpSpPr>
          <a:xfrm rot="5400000">
            <a:off x="6480591" y="8837304"/>
            <a:ext cx="841991" cy="84199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10" id="10"/>
          <p:cNvGrpSpPr/>
          <p:nvPr/>
        </p:nvGrpSpPr>
        <p:grpSpPr>
          <a:xfrm rot="0">
            <a:off x="13405563" y="7963902"/>
            <a:ext cx="2374761" cy="3392515"/>
            <a:chOff x="0" y="0"/>
            <a:chExt cx="4445000" cy="6350000"/>
          </a:xfrm>
        </p:grpSpPr>
        <p:sp>
          <p:nvSpPr>
            <p:cNvPr name="Freeform 11" id="11"/>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12" id="12"/>
          <p:cNvGrpSpPr/>
          <p:nvPr/>
        </p:nvGrpSpPr>
        <p:grpSpPr>
          <a:xfrm rot="5400000">
            <a:off x="8269991" y="8920490"/>
            <a:ext cx="1224824" cy="1224824"/>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14" id="14"/>
          <p:cNvGrpSpPr/>
          <p:nvPr/>
        </p:nvGrpSpPr>
        <p:grpSpPr>
          <a:xfrm rot="0">
            <a:off x="11942401" y="1028700"/>
            <a:ext cx="5810761" cy="5095514"/>
            <a:chOff x="0" y="0"/>
            <a:chExt cx="1238405" cy="1085969"/>
          </a:xfrm>
        </p:grpSpPr>
        <p:sp>
          <p:nvSpPr>
            <p:cNvPr name="Freeform 15" id="15"/>
            <p:cNvSpPr/>
            <p:nvPr/>
          </p:nvSpPr>
          <p:spPr>
            <a:xfrm flipH="false" flipV="false" rot="0">
              <a:off x="0" y="0"/>
              <a:ext cx="1238405" cy="1085969"/>
            </a:xfrm>
            <a:custGeom>
              <a:avLst/>
              <a:gdLst/>
              <a:ahLst/>
              <a:cxnLst/>
              <a:rect r="r" b="b" t="t" l="l"/>
              <a:pathLst>
                <a:path h="1085969" w="1238405">
                  <a:moveTo>
                    <a:pt x="0" y="0"/>
                  </a:moveTo>
                  <a:lnTo>
                    <a:pt x="1238405" y="0"/>
                  </a:lnTo>
                  <a:lnTo>
                    <a:pt x="1238405" y="1085969"/>
                  </a:lnTo>
                  <a:lnTo>
                    <a:pt x="0" y="1085969"/>
                  </a:lnTo>
                  <a:close/>
                </a:path>
              </a:pathLst>
            </a:custGeom>
            <a:blipFill>
              <a:blip r:embed="rId3"/>
              <a:stretch>
                <a:fillRect l="0" t="-7122" r="0" b="-7122"/>
              </a:stretch>
            </a:blipFill>
          </p:spPr>
        </p:sp>
      </p:grpSp>
      <p:grpSp>
        <p:nvGrpSpPr>
          <p:cNvPr name="Group 16" id="16"/>
          <p:cNvGrpSpPr/>
          <p:nvPr/>
        </p:nvGrpSpPr>
        <p:grpSpPr>
          <a:xfrm rot="0">
            <a:off x="526417" y="1997529"/>
            <a:ext cx="10458082" cy="4411124"/>
            <a:chOff x="0" y="0"/>
            <a:chExt cx="2754392" cy="1161777"/>
          </a:xfrm>
        </p:grpSpPr>
        <p:sp>
          <p:nvSpPr>
            <p:cNvPr name="Freeform 17" id="17"/>
            <p:cNvSpPr/>
            <p:nvPr/>
          </p:nvSpPr>
          <p:spPr>
            <a:xfrm flipH="false" flipV="false" rot="0">
              <a:off x="0" y="0"/>
              <a:ext cx="2754392" cy="1161777"/>
            </a:xfrm>
            <a:custGeom>
              <a:avLst/>
              <a:gdLst/>
              <a:ahLst/>
              <a:cxnLst/>
              <a:rect r="r" b="b" t="t" l="l"/>
              <a:pathLst>
                <a:path h="1161777" w="2754392">
                  <a:moveTo>
                    <a:pt x="0" y="0"/>
                  </a:moveTo>
                  <a:lnTo>
                    <a:pt x="2754392" y="0"/>
                  </a:lnTo>
                  <a:lnTo>
                    <a:pt x="2754392" y="1161777"/>
                  </a:lnTo>
                  <a:lnTo>
                    <a:pt x="0" y="1161777"/>
                  </a:lnTo>
                  <a:close/>
                </a:path>
              </a:pathLst>
            </a:custGeom>
            <a:solidFill>
              <a:srgbClr val="002F72"/>
            </a:solidFill>
          </p:spPr>
        </p:sp>
        <p:sp>
          <p:nvSpPr>
            <p:cNvPr name="TextBox 18" id="18"/>
            <p:cNvSpPr txBox="true"/>
            <p:nvPr/>
          </p:nvSpPr>
          <p:spPr>
            <a:xfrm>
              <a:off x="0" y="-57150"/>
              <a:ext cx="2754392" cy="1218927"/>
            </a:xfrm>
            <a:prstGeom prst="rect">
              <a:avLst/>
            </a:prstGeom>
          </p:spPr>
          <p:txBody>
            <a:bodyPr anchor="ctr" rtlCol="false" tIns="50800" lIns="50800" bIns="50800" rIns="50800"/>
            <a:lstStyle/>
            <a:p>
              <a:pPr algn="ctr">
                <a:lnSpc>
                  <a:spcPts val="2520"/>
                </a:lnSpc>
              </a:pPr>
            </a:p>
          </p:txBody>
        </p:sp>
      </p:grpSp>
      <p:grpSp>
        <p:nvGrpSpPr>
          <p:cNvPr name="Group 19" id="19"/>
          <p:cNvGrpSpPr/>
          <p:nvPr/>
        </p:nvGrpSpPr>
        <p:grpSpPr>
          <a:xfrm rot="0">
            <a:off x="2166401" y="6615419"/>
            <a:ext cx="3589057" cy="3556494"/>
            <a:chOff x="0" y="0"/>
            <a:chExt cx="1626135" cy="1611381"/>
          </a:xfrm>
        </p:grpSpPr>
        <p:sp>
          <p:nvSpPr>
            <p:cNvPr name="Freeform 20" id="20"/>
            <p:cNvSpPr/>
            <p:nvPr/>
          </p:nvSpPr>
          <p:spPr>
            <a:xfrm flipH="false" flipV="false" rot="0">
              <a:off x="0" y="0"/>
              <a:ext cx="1626135" cy="1611381"/>
            </a:xfrm>
            <a:custGeom>
              <a:avLst/>
              <a:gdLst/>
              <a:ahLst/>
              <a:cxnLst/>
              <a:rect r="r" b="b" t="t" l="l"/>
              <a:pathLst>
                <a:path h="1611381" w="1626135">
                  <a:moveTo>
                    <a:pt x="34513" y="0"/>
                  </a:moveTo>
                  <a:lnTo>
                    <a:pt x="1591621" y="0"/>
                  </a:lnTo>
                  <a:cubicBezTo>
                    <a:pt x="1600775" y="0"/>
                    <a:pt x="1609554" y="3636"/>
                    <a:pt x="1616026" y="10109"/>
                  </a:cubicBezTo>
                  <a:cubicBezTo>
                    <a:pt x="1622499" y="16581"/>
                    <a:pt x="1626135" y="25360"/>
                    <a:pt x="1626135" y="34513"/>
                  </a:cubicBezTo>
                  <a:lnTo>
                    <a:pt x="1626135" y="1576868"/>
                  </a:lnTo>
                  <a:cubicBezTo>
                    <a:pt x="1626135" y="1595929"/>
                    <a:pt x="1610683" y="1611381"/>
                    <a:pt x="1591621" y="1611381"/>
                  </a:cubicBezTo>
                  <a:lnTo>
                    <a:pt x="34513" y="1611381"/>
                  </a:lnTo>
                  <a:cubicBezTo>
                    <a:pt x="15452" y="1611381"/>
                    <a:pt x="0" y="1595929"/>
                    <a:pt x="0" y="1576868"/>
                  </a:cubicBezTo>
                  <a:lnTo>
                    <a:pt x="0" y="34513"/>
                  </a:lnTo>
                  <a:cubicBezTo>
                    <a:pt x="0" y="15452"/>
                    <a:pt x="15452" y="0"/>
                    <a:pt x="34513" y="0"/>
                  </a:cubicBezTo>
                  <a:close/>
                </a:path>
              </a:pathLst>
            </a:custGeom>
            <a:solidFill>
              <a:srgbClr val="002F72"/>
            </a:solidFill>
          </p:spPr>
        </p:sp>
        <p:sp>
          <p:nvSpPr>
            <p:cNvPr name="TextBox 21" id="21"/>
            <p:cNvSpPr txBox="true"/>
            <p:nvPr/>
          </p:nvSpPr>
          <p:spPr>
            <a:xfrm>
              <a:off x="0" y="-57150"/>
              <a:ext cx="1626135" cy="1668531"/>
            </a:xfrm>
            <a:prstGeom prst="rect">
              <a:avLst/>
            </a:prstGeom>
          </p:spPr>
          <p:txBody>
            <a:bodyPr anchor="ctr" rtlCol="false" tIns="50800" lIns="50800" bIns="50800" rIns="50800"/>
            <a:lstStyle/>
            <a:p>
              <a:pPr algn="ctr">
                <a:lnSpc>
                  <a:spcPts val="2520"/>
                </a:lnSpc>
              </a:pPr>
            </a:p>
          </p:txBody>
        </p:sp>
      </p:grpSp>
      <p:sp>
        <p:nvSpPr>
          <p:cNvPr name="Freeform 22" id="22"/>
          <p:cNvSpPr/>
          <p:nvPr/>
        </p:nvSpPr>
        <p:spPr>
          <a:xfrm flipH="false" flipV="false" rot="0">
            <a:off x="2434894" y="7511492"/>
            <a:ext cx="293912" cy="293912"/>
          </a:xfrm>
          <a:custGeom>
            <a:avLst/>
            <a:gdLst/>
            <a:ahLst/>
            <a:cxnLst/>
            <a:rect r="r" b="b" t="t" l="l"/>
            <a:pathLst>
              <a:path h="293912" w="293912">
                <a:moveTo>
                  <a:pt x="0" y="0"/>
                </a:moveTo>
                <a:lnTo>
                  <a:pt x="293912" y="0"/>
                </a:lnTo>
                <a:lnTo>
                  <a:pt x="293912" y="293911"/>
                </a:lnTo>
                <a:lnTo>
                  <a:pt x="0" y="293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3" id="23"/>
          <p:cNvSpPr/>
          <p:nvPr/>
        </p:nvSpPr>
        <p:spPr>
          <a:xfrm flipH="false" flipV="false" rot="0">
            <a:off x="2419121" y="6825764"/>
            <a:ext cx="293912" cy="293912"/>
          </a:xfrm>
          <a:custGeom>
            <a:avLst/>
            <a:gdLst/>
            <a:ahLst/>
            <a:cxnLst/>
            <a:rect r="r" b="b" t="t" l="l"/>
            <a:pathLst>
              <a:path h="293912" w="293912">
                <a:moveTo>
                  <a:pt x="0" y="0"/>
                </a:moveTo>
                <a:lnTo>
                  <a:pt x="293912" y="0"/>
                </a:lnTo>
                <a:lnTo>
                  <a:pt x="293912" y="293911"/>
                </a:lnTo>
                <a:lnTo>
                  <a:pt x="0" y="293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4" id="24"/>
          <p:cNvSpPr/>
          <p:nvPr/>
        </p:nvSpPr>
        <p:spPr>
          <a:xfrm flipH="false" flipV="false" rot="0">
            <a:off x="2434894" y="8190018"/>
            <a:ext cx="293912" cy="293912"/>
          </a:xfrm>
          <a:custGeom>
            <a:avLst/>
            <a:gdLst/>
            <a:ahLst/>
            <a:cxnLst/>
            <a:rect r="r" b="b" t="t" l="l"/>
            <a:pathLst>
              <a:path h="293912" w="293912">
                <a:moveTo>
                  <a:pt x="0" y="0"/>
                </a:moveTo>
                <a:lnTo>
                  <a:pt x="293912" y="0"/>
                </a:lnTo>
                <a:lnTo>
                  <a:pt x="293912" y="293911"/>
                </a:lnTo>
                <a:lnTo>
                  <a:pt x="0" y="293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5" id="25"/>
          <p:cNvSpPr/>
          <p:nvPr/>
        </p:nvSpPr>
        <p:spPr>
          <a:xfrm flipH="false" flipV="false" rot="0">
            <a:off x="2419121" y="9544497"/>
            <a:ext cx="293912" cy="293912"/>
          </a:xfrm>
          <a:custGeom>
            <a:avLst/>
            <a:gdLst/>
            <a:ahLst/>
            <a:cxnLst/>
            <a:rect r="r" b="b" t="t" l="l"/>
            <a:pathLst>
              <a:path h="293912" w="293912">
                <a:moveTo>
                  <a:pt x="0" y="0"/>
                </a:moveTo>
                <a:lnTo>
                  <a:pt x="293912" y="0"/>
                </a:lnTo>
                <a:lnTo>
                  <a:pt x="293912" y="293912"/>
                </a:lnTo>
                <a:lnTo>
                  <a:pt x="0" y="2939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6" id="26"/>
          <p:cNvSpPr/>
          <p:nvPr/>
        </p:nvSpPr>
        <p:spPr>
          <a:xfrm flipH="false" flipV="false" rot="0">
            <a:off x="2434894" y="8868543"/>
            <a:ext cx="293912" cy="293912"/>
          </a:xfrm>
          <a:custGeom>
            <a:avLst/>
            <a:gdLst/>
            <a:ahLst/>
            <a:cxnLst/>
            <a:rect r="r" b="b" t="t" l="l"/>
            <a:pathLst>
              <a:path h="293912" w="293912">
                <a:moveTo>
                  <a:pt x="0" y="0"/>
                </a:moveTo>
                <a:lnTo>
                  <a:pt x="293912" y="0"/>
                </a:lnTo>
                <a:lnTo>
                  <a:pt x="293912" y="293912"/>
                </a:lnTo>
                <a:lnTo>
                  <a:pt x="0" y="2939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7" id="27"/>
          <p:cNvSpPr/>
          <p:nvPr/>
        </p:nvSpPr>
        <p:spPr>
          <a:xfrm flipH="false" flipV="false" rot="0">
            <a:off x="13033945" y="6659327"/>
            <a:ext cx="3627673" cy="3627673"/>
          </a:xfrm>
          <a:custGeom>
            <a:avLst/>
            <a:gdLst/>
            <a:ahLst/>
            <a:cxnLst/>
            <a:rect r="r" b="b" t="t" l="l"/>
            <a:pathLst>
              <a:path h="3627673" w="3627673">
                <a:moveTo>
                  <a:pt x="0" y="0"/>
                </a:moveTo>
                <a:lnTo>
                  <a:pt x="3627672" y="0"/>
                </a:lnTo>
                <a:lnTo>
                  <a:pt x="3627672" y="3627673"/>
                </a:lnTo>
                <a:lnTo>
                  <a:pt x="0" y="3627673"/>
                </a:lnTo>
                <a:lnTo>
                  <a:pt x="0" y="0"/>
                </a:lnTo>
                <a:close/>
              </a:path>
            </a:pathLst>
          </a:custGeom>
          <a:blipFill>
            <a:blip r:embed="rId6"/>
            <a:stretch>
              <a:fillRect l="0" t="0" r="0" b="0"/>
            </a:stretch>
          </a:blipFill>
        </p:spPr>
      </p:sp>
      <p:sp>
        <p:nvSpPr>
          <p:cNvPr name="TextBox 28" id="28"/>
          <p:cNvSpPr txBox="true"/>
          <p:nvPr/>
        </p:nvSpPr>
        <p:spPr>
          <a:xfrm rot="0">
            <a:off x="798119" y="447642"/>
            <a:ext cx="7089426" cy="1152591"/>
          </a:xfrm>
          <a:prstGeom prst="rect">
            <a:avLst/>
          </a:prstGeom>
        </p:spPr>
        <p:txBody>
          <a:bodyPr anchor="t" rtlCol="false" tIns="0" lIns="0" bIns="0" rIns="0">
            <a:spAutoFit/>
          </a:bodyPr>
          <a:lstStyle/>
          <a:p>
            <a:pPr algn="l">
              <a:lnSpc>
                <a:spcPts val="8325"/>
              </a:lnSpc>
            </a:pPr>
            <a:r>
              <a:rPr lang="en-US" sz="7500" b="true">
                <a:solidFill>
                  <a:srgbClr val="17E3B2"/>
                </a:solidFill>
                <a:latin typeface="Poppins Bold"/>
                <a:ea typeface="Poppins Bold"/>
                <a:cs typeface="Poppins Bold"/>
                <a:sym typeface="Poppins Bold"/>
              </a:rPr>
              <a:t>Esteem Needs</a:t>
            </a:r>
          </a:p>
        </p:txBody>
      </p:sp>
      <p:sp>
        <p:nvSpPr>
          <p:cNvPr name="TextBox 29" id="29"/>
          <p:cNvSpPr txBox="true"/>
          <p:nvPr/>
        </p:nvSpPr>
        <p:spPr>
          <a:xfrm rot="0">
            <a:off x="1005760" y="2237406"/>
            <a:ext cx="9173776" cy="4089308"/>
          </a:xfrm>
          <a:prstGeom prst="rect">
            <a:avLst/>
          </a:prstGeom>
        </p:spPr>
        <p:txBody>
          <a:bodyPr anchor="t" rtlCol="false" tIns="0" lIns="0" bIns="0" rIns="0">
            <a:spAutoFit/>
          </a:bodyPr>
          <a:lstStyle/>
          <a:p>
            <a:pPr algn="just">
              <a:lnSpc>
                <a:spcPts val="2940"/>
              </a:lnSpc>
              <a:spcBef>
                <a:spcPct val="0"/>
              </a:spcBef>
            </a:pPr>
            <a:r>
              <a:rPr lang="en-US" sz="2100" spc="-21">
                <a:solidFill>
                  <a:srgbClr val="FFFFFF"/>
                </a:solidFill>
                <a:latin typeface="Poppins"/>
                <a:ea typeface="Poppins"/>
                <a:cs typeface="Poppins"/>
                <a:sym typeface="Poppins"/>
              </a:rPr>
              <a:t>Este</a:t>
            </a:r>
            <a:r>
              <a:rPr lang="en-US" sz="2100" spc="-21">
                <a:solidFill>
                  <a:srgbClr val="FFFFFF"/>
                </a:solidFill>
                <a:latin typeface="Poppins"/>
                <a:ea typeface="Poppins"/>
                <a:cs typeface="Poppins"/>
                <a:sym typeface="Poppins"/>
              </a:rPr>
              <a:t>em Needs refer to a person’s desire for respect, recognition, self-worth, and a sense of accomplishment. After fulfilling physiological, safety, and social needs, individuals naturally strive to feel valued—both by themselves and by others. When Esteem Needs are satisfied, people feel confident, motivated, and more willing to take on challenges.</a:t>
            </a:r>
          </a:p>
          <a:p>
            <a:pPr algn="just">
              <a:lnSpc>
                <a:spcPts val="2940"/>
              </a:lnSpc>
              <a:spcBef>
                <a:spcPct val="0"/>
              </a:spcBef>
            </a:pPr>
            <a:r>
              <a:rPr lang="en-US" sz="2100" spc="-21">
                <a:solidFill>
                  <a:srgbClr val="FFFFFF"/>
                </a:solidFill>
                <a:latin typeface="Poppins"/>
                <a:ea typeface="Poppins"/>
                <a:cs typeface="Poppins"/>
                <a:sym typeface="Poppins"/>
              </a:rPr>
              <a:t>However, if these needs are not met, individuals may experience feelings of inferiority, weakness, or lack of value.</a:t>
            </a:r>
          </a:p>
          <a:p>
            <a:pPr algn="just">
              <a:lnSpc>
                <a:spcPts val="2940"/>
              </a:lnSpc>
              <a:spcBef>
                <a:spcPct val="0"/>
              </a:spcBef>
            </a:pPr>
          </a:p>
          <a:p>
            <a:pPr algn="just">
              <a:lnSpc>
                <a:spcPts val="2940"/>
              </a:lnSpc>
              <a:spcBef>
                <a:spcPct val="0"/>
              </a:spcBef>
            </a:pPr>
            <a:r>
              <a:rPr lang="en-US" sz="2100" spc="-21">
                <a:solidFill>
                  <a:srgbClr val="FFFFFF"/>
                </a:solidFill>
                <a:latin typeface="Poppins"/>
                <a:ea typeface="Poppins"/>
                <a:cs typeface="Poppins"/>
                <a:sym typeface="Poppins"/>
              </a:rPr>
              <a:t>Esteem needs might include:</a:t>
            </a:r>
          </a:p>
          <a:p>
            <a:pPr algn="just">
              <a:lnSpc>
                <a:spcPts val="2940"/>
              </a:lnSpc>
              <a:spcBef>
                <a:spcPct val="0"/>
              </a:spcBef>
            </a:pPr>
          </a:p>
        </p:txBody>
      </p:sp>
      <p:sp>
        <p:nvSpPr>
          <p:cNvPr name="TextBox 30" id="30"/>
          <p:cNvSpPr txBox="true"/>
          <p:nvPr/>
        </p:nvSpPr>
        <p:spPr>
          <a:xfrm rot="0">
            <a:off x="3008156" y="6791085"/>
            <a:ext cx="2243139" cy="366981"/>
          </a:xfrm>
          <a:prstGeom prst="rect">
            <a:avLst/>
          </a:prstGeom>
        </p:spPr>
        <p:txBody>
          <a:bodyPr anchor="t" rtlCol="false" tIns="0" lIns="0" bIns="0" rIns="0">
            <a:spAutoFit/>
          </a:bodyPr>
          <a:lstStyle/>
          <a:p>
            <a:pPr algn="l">
              <a:lnSpc>
                <a:spcPts val="2874"/>
              </a:lnSpc>
              <a:spcBef>
                <a:spcPct val="0"/>
              </a:spcBef>
            </a:pPr>
            <a:r>
              <a:rPr lang="en-US" b="true" sz="2053">
                <a:solidFill>
                  <a:srgbClr val="FFFFFF"/>
                </a:solidFill>
                <a:latin typeface="Poppins Bold"/>
                <a:ea typeface="Poppins Bold"/>
                <a:cs typeface="Poppins Bold"/>
                <a:sym typeface="Poppins Bold"/>
              </a:rPr>
              <a:t>C</a:t>
            </a:r>
            <a:r>
              <a:rPr lang="en-US" b="true" sz="2053">
                <a:solidFill>
                  <a:srgbClr val="FFFFFF"/>
                </a:solidFill>
                <a:latin typeface="Poppins Bold"/>
                <a:ea typeface="Poppins Bold"/>
                <a:cs typeface="Poppins Bold"/>
                <a:sym typeface="Poppins Bold"/>
              </a:rPr>
              <a:t>elebrity</a:t>
            </a:r>
          </a:p>
        </p:txBody>
      </p:sp>
      <p:sp>
        <p:nvSpPr>
          <p:cNvPr name="TextBox 31" id="31"/>
          <p:cNvSpPr txBox="true"/>
          <p:nvPr/>
        </p:nvSpPr>
        <p:spPr>
          <a:xfrm rot="0">
            <a:off x="3008156" y="7454342"/>
            <a:ext cx="2243139" cy="366981"/>
          </a:xfrm>
          <a:prstGeom prst="rect">
            <a:avLst/>
          </a:prstGeom>
        </p:spPr>
        <p:txBody>
          <a:bodyPr anchor="t" rtlCol="false" tIns="0" lIns="0" bIns="0" rIns="0">
            <a:spAutoFit/>
          </a:bodyPr>
          <a:lstStyle/>
          <a:p>
            <a:pPr algn="l">
              <a:lnSpc>
                <a:spcPts val="2874"/>
              </a:lnSpc>
              <a:spcBef>
                <a:spcPct val="0"/>
              </a:spcBef>
            </a:pPr>
            <a:r>
              <a:rPr lang="en-US" b="true" sz="2053">
                <a:solidFill>
                  <a:srgbClr val="FFFFFF"/>
                </a:solidFill>
                <a:latin typeface="Poppins Bold"/>
                <a:ea typeface="Poppins Bold"/>
                <a:cs typeface="Poppins Bold"/>
                <a:sym typeface="Poppins Bold"/>
              </a:rPr>
              <a:t>Dignity</a:t>
            </a:r>
          </a:p>
        </p:txBody>
      </p:sp>
      <p:sp>
        <p:nvSpPr>
          <p:cNvPr name="TextBox 32" id="32"/>
          <p:cNvSpPr txBox="true"/>
          <p:nvPr/>
        </p:nvSpPr>
        <p:spPr>
          <a:xfrm rot="0">
            <a:off x="3008156" y="8132868"/>
            <a:ext cx="2243139" cy="366981"/>
          </a:xfrm>
          <a:prstGeom prst="rect">
            <a:avLst/>
          </a:prstGeom>
        </p:spPr>
        <p:txBody>
          <a:bodyPr anchor="t" rtlCol="false" tIns="0" lIns="0" bIns="0" rIns="0">
            <a:spAutoFit/>
          </a:bodyPr>
          <a:lstStyle/>
          <a:p>
            <a:pPr algn="l">
              <a:lnSpc>
                <a:spcPts val="2874"/>
              </a:lnSpc>
              <a:spcBef>
                <a:spcPct val="0"/>
              </a:spcBef>
            </a:pPr>
            <a:r>
              <a:rPr lang="en-US" b="true" sz="2053">
                <a:solidFill>
                  <a:srgbClr val="FFFFFF"/>
                </a:solidFill>
                <a:latin typeface="Poppins Bold"/>
                <a:ea typeface="Poppins Bold"/>
                <a:cs typeface="Poppins Bold"/>
                <a:sym typeface="Poppins Bold"/>
              </a:rPr>
              <a:t>Recognition</a:t>
            </a:r>
          </a:p>
        </p:txBody>
      </p:sp>
      <p:sp>
        <p:nvSpPr>
          <p:cNvPr name="TextBox 33" id="33"/>
          <p:cNvSpPr txBox="true"/>
          <p:nvPr/>
        </p:nvSpPr>
        <p:spPr>
          <a:xfrm rot="0">
            <a:off x="3008156" y="8849439"/>
            <a:ext cx="2243139" cy="366981"/>
          </a:xfrm>
          <a:prstGeom prst="rect">
            <a:avLst/>
          </a:prstGeom>
        </p:spPr>
        <p:txBody>
          <a:bodyPr anchor="t" rtlCol="false" tIns="0" lIns="0" bIns="0" rIns="0">
            <a:spAutoFit/>
          </a:bodyPr>
          <a:lstStyle/>
          <a:p>
            <a:pPr algn="l">
              <a:lnSpc>
                <a:spcPts val="2874"/>
              </a:lnSpc>
              <a:spcBef>
                <a:spcPct val="0"/>
              </a:spcBef>
            </a:pPr>
            <a:r>
              <a:rPr lang="en-US" b="true" sz="2053">
                <a:solidFill>
                  <a:srgbClr val="FFFFFF"/>
                </a:solidFill>
                <a:latin typeface="Poppins Bold"/>
                <a:ea typeface="Poppins Bold"/>
                <a:cs typeface="Poppins Bold"/>
                <a:sym typeface="Poppins Bold"/>
              </a:rPr>
              <a:t>Fam</a:t>
            </a:r>
            <a:r>
              <a:rPr lang="en-US" b="true" sz="2053">
                <a:solidFill>
                  <a:srgbClr val="FFFFFF"/>
                </a:solidFill>
                <a:latin typeface="Poppins Bold"/>
                <a:ea typeface="Poppins Bold"/>
                <a:cs typeface="Poppins Bold"/>
                <a:sym typeface="Poppins Bold"/>
              </a:rPr>
              <a:t>e</a:t>
            </a:r>
          </a:p>
        </p:txBody>
      </p:sp>
      <p:sp>
        <p:nvSpPr>
          <p:cNvPr name="TextBox 34" id="34"/>
          <p:cNvSpPr txBox="true"/>
          <p:nvPr/>
        </p:nvSpPr>
        <p:spPr>
          <a:xfrm rot="0">
            <a:off x="3008156" y="9525393"/>
            <a:ext cx="2243139" cy="366981"/>
          </a:xfrm>
          <a:prstGeom prst="rect">
            <a:avLst/>
          </a:prstGeom>
        </p:spPr>
        <p:txBody>
          <a:bodyPr anchor="t" rtlCol="false" tIns="0" lIns="0" bIns="0" rIns="0">
            <a:spAutoFit/>
          </a:bodyPr>
          <a:lstStyle/>
          <a:p>
            <a:pPr algn="l">
              <a:lnSpc>
                <a:spcPts val="2874"/>
              </a:lnSpc>
              <a:spcBef>
                <a:spcPct val="0"/>
              </a:spcBef>
            </a:pPr>
            <a:r>
              <a:rPr lang="en-US" b="true" sz="2053">
                <a:solidFill>
                  <a:srgbClr val="FFFFFF"/>
                </a:solidFill>
                <a:latin typeface="Poppins Bold"/>
                <a:ea typeface="Poppins Bold"/>
                <a:cs typeface="Poppins Bold"/>
                <a:sym typeface="Poppins Bold"/>
              </a:rPr>
              <a:t>Prestig</a:t>
            </a:r>
            <a:r>
              <a:rPr lang="en-US" b="true" sz="2053">
                <a:solidFill>
                  <a:srgbClr val="FFFFFF"/>
                </a:solidFill>
                <a:latin typeface="Poppins Bold"/>
                <a:ea typeface="Poppins Bold"/>
                <a:cs typeface="Poppins Bold"/>
                <a:sym typeface="Poppins Bold"/>
              </a:rPr>
              <a:t>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5400000">
            <a:off x="16417309" y="1645890"/>
            <a:ext cx="841991" cy="84199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6" id="6"/>
          <p:cNvGrpSpPr/>
          <p:nvPr/>
        </p:nvGrpSpPr>
        <p:grpSpPr>
          <a:xfrm rot="5400000">
            <a:off x="6825515" y="9028721"/>
            <a:ext cx="841991" cy="84199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8" id="8"/>
          <p:cNvGrpSpPr/>
          <p:nvPr/>
        </p:nvGrpSpPr>
        <p:grpSpPr>
          <a:xfrm rot="5400000">
            <a:off x="9656049" y="8837304"/>
            <a:ext cx="1224824" cy="1224824"/>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sp>
        <p:nvSpPr>
          <p:cNvPr name="Freeform 10" id="10"/>
          <p:cNvSpPr/>
          <p:nvPr/>
        </p:nvSpPr>
        <p:spPr>
          <a:xfrm flipH="false" flipV="false" rot="0">
            <a:off x="10634526" y="5572850"/>
            <a:ext cx="6974505" cy="5051803"/>
          </a:xfrm>
          <a:custGeom>
            <a:avLst/>
            <a:gdLst/>
            <a:ahLst/>
            <a:cxnLst/>
            <a:rect r="r" b="b" t="t" l="l"/>
            <a:pathLst>
              <a:path h="5051803" w="6974505">
                <a:moveTo>
                  <a:pt x="0" y="0"/>
                </a:moveTo>
                <a:lnTo>
                  <a:pt x="6974504" y="0"/>
                </a:lnTo>
                <a:lnTo>
                  <a:pt x="6974504" y="5051803"/>
                </a:lnTo>
                <a:lnTo>
                  <a:pt x="0" y="5051803"/>
                </a:lnTo>
                <a:lnTo>
                  <a:pt x="0" y="0"/>
                </a:lnTo>
                <a:close/>
              </a:path>
            </a:pathLst>
          </a:custGeom>
          <a:blipFill>
            <a:blip r:embed="rId3"/>
            <a:stretch>
              <a:fillRect l="0" t="0" r="0" b="0"/>
            </a:stretch>
          </a:blipFill>
        </p:spPr>
      </p:sp>
      <p:grpSp>
        <p:nvGrpSpPr>
          <p:cNvPr name="Group 11" id="11"/>
          <p:cNvGrpSpPr/>
          <p:nvPr/>
        </p:nvGrpSpPr>
        <p:grpSpPr>
          <a:xfrm rot="0">
            <a:off x="719247" y="2789833"/>
            <a:ext cx="10458082" cy="3677075"/>
            <a:chOff x="0" y="0"/>
            <a:chExt cx="2754392" cy="968448"/>
          </a:xfrm>
        </p:grpSpPr>
        <p:sp>
          <p:nvSpPr>
            <p:cNvPr name="Freeform 12" id="12"/>
            <p:cNvSpPr/>
            <p:nvPr/>
          </p:nvSpPr>
          <p:spPr>
            <a:xfrm flipH="false" flipV="false" rot="0">
              <a:off x="0" y="0"/>
              <a:ext cx="2754392" cy="968448"/>
            </a:xfrm>
            <a:custGeom>
              <a:avLst/>
              <a:gdLst/>
              <a:ahLst/>
              <a:cxnLst/>
              <a:rect r="r" b="b" t="t" l="l"/>
              <a:pathLst>
                <a:path h="968448" w="2754392">
                  <a:moveTo>
                    <a:pt x="0" y="0"/>
                  </a:moveTo>
                  <a:lnTo>
                    <a:pt x="2754392" y="0"/>
                  </a:lnTo>
                  <a:lnTo>
                    <a:pt x="2754392" y="968448"/>
                  </a:lnTo>
                  <a:lnTo>
                    <a:pt x="0" y="968448"/>
                  </a:lnTo>
                  <a:close/>
                </a:path>
              </a:pathLst>
            </a:custGeom>
            <a:solidFill>
              <a:srgbClr val="002F72"/>
            </a:solidFill>
          </p:spPr>
        </p:sp>
        <p:sp>
          <p:nvSpPr>
            <p:cNvPr name="TextBox 13" id="13"/>
            <p:cNvSpPr txBox="true"/>
            <p:nvPr/>
          </p:nvSpPr>
          <p:spPr>
            <a:xfrm>
              <a:off x="0" y="-57150"/>
              <a:ext cx="2754392" cy="1025598"/>
            </a:xfrm>
            <a:prstGeom prst="rect">
              <a:avLst/>
            </a:prstGeom>
          </p:spPr>
          <p:txBody>
            <a:bodyPr anchor="ctr" rtlCol="false" tIns="50800" lIns="50800" bIns="50800" rIns="50800"/>
            <a:lstStyle/>
            <a:p>
              <a:pPr algn="ctr">
                <a:lnSpc>
                  <a:spcPts val="2520"/>
                </a:lnSpc>
              </a:pPr>
            </a:p>
          </p:txBody>
        </p:sp>
      </p:grpSp>
      <p:grpSp>
        <p:nvGrpSpPr>
          <p:cNvPr name="Group 14" id="14"/>
          <p:cNvGrpSpPr/>
          <p:nvPr/>
        </p:nvGrpSpPr>
        <p:grpSpPr>
          <a:xfrm rot="0">
            <a:off x="1262049" y="6695508"/>
            <a:ext cx="4686238" cy="3186308"/>
            <a:chOff x="0" y="0"/>
            <a:chExt cx="2123247" cy="1443657"/>
          </a:xfrm>
        </p:grpSpPr>
        <p:sp>
          <p:nvSpPr>
            <p:cNvPr name="Freeform 15" id="15"/>
            <p:cNvSpPr/>
            <p:nvPr/>
          </p:nvSpPr>
          <p:spPr>
            <a:xfrm flipH="false" flipV="false" rot="0">
              <a:off x="0" y="0"/>
              <a:ext cx="2123247" cy="1443657"/>
            </a:xfrm>
            <a:custGeom>
              <a:avLst/>
              <a:gdLst/>
              <a:ahLst/>
              <a:cxnLst/>
              <a:rect r="r" b="b" t="t" l="l"/>
              <a:pathLst>
                <a:path h="1443657" w="2123247">
                  <a:moveTo>
                    <a:pt x="26433" y="0"/>
                  </a:moveTo>
                  <a:lnTo>
                    <a:pt x="2096814" y="0"/>
                  </a:lnTo>
                  <a:cubicBezTo>
                    <a:pt x="2111413" y="0"/>
                    <a:pt x="2123247" y="11834"/>
                    <a:pt x="2123247" y="26433"/>
                  </a:cubicBezTo>
                  <a:lnTo>
                    <a:pt x="2123247" y="1417224"/>
                  </a:lnTo>
                  <a:cubicBezTo>
                    <a:pt x="2123247" y="1424234"/>
                    <a:pt x="2120462" y="1430957"/>
                    <a:pt x="2115505" y="1435915"/>
                  </a:cubicBezTo>
                  <a:cubicBezTo>
                    <a:pt x="2110548" y="1440872"/>
                    <a:pt x="2103825" y="1443657"/>
                    <a:pt x="2096814" y="1443657"/>
                  </a:cubicBezTo>
                  <a:lnTo>
                    <a:pt x="26433" y="1443657"/>
                  </a:lnTo>
                  <a:cubicBezTo>
                    <a:pt x="19422" y="1443657"/>
                    <a:pt x="12699" y="1440872"/>
                    <a:pt x="7742" y="1435915"/>
                  </a:cubicBezTo>
                  <a:cubicBezTo>
                    <a:pt x="2785" y="1430957"/>
                    <a:pt x="0" y="1424234"/>
                    <a:pt x="0" y="1417224"/>
                  </a:cubicBezTo>
                  <a:lnTo>
                    <a:pt x="0" y="26433"/>
                  </a:lnTo>
                  <a:cubicBezTo>
                    <a:pt x="0" y="19422"/>
                    <a:pt x="2785" y="12699"/>
                    <a:pt x="7742" y="7742"/>
                  </a:cubicBezTo>
                  <a:cubicBezTo>
                    <a:pt x="12699" y="2785"/>
                    <a:pt x="19422" y="0"/>
                    <a:pt x="26433" y="0"/>
                  </a:cubicBezTo>
                  <a:close/>
                </a:path>
              </a:pathLst>
            </a:custGeom>
            <a:solidFill>
              <a:srgbClr val="002F72"/>
            </a:solidFill>
          </p:spPr>
        </p:sp>
        <p:sp>
          <p:nvSpPr>
            <p:cNvPr name="TextBox 16" id="16"/>
            <p:cNvSpPr txBox="true"/>
            <p:nvPr/>
          </p:nvSpPr>
          <p:spPr>
            <a:xfrm>
              <a:off x="0" y="-57150"/>
              <a:ext cx="2123247" cy="1500807"/>
            </a:xfrm>
            <a:prstGeom prst="rect">
              <a:avLst/>
            </a:prstGeom>
          </p:spPr>
          <p:txBody>
            <a:bodyPr anchor="ctr" rtlCol="false" tIns="50800" lIns="50800" bIns="50800" rIns="50800"/>
            <a:lstStyle/>
            <a:p>
              <a:pPr algn="ctr">
                <a:lnSpc>
                  <a:spcPts val="2520"/>
                </a:lnSpc>
              </a:pPr>
            </a:p>
          </p:txBody>
        </p:sp>
      </p:grpSp>
      <p:sp>
        <p:nvSpPr>
          <p:cNvPr name="Freeform 17" id="17"/>
          <p:cNvSpPr/>
          <p:nvPr/>
        </p:nvSpPr>
        <p:spPr>
          <a:xfrm flipH="false" flipV="false" rot="0">
            <a:off x="1530542" y="7668575"/>
            <a:ext cx="293912" cy="293912"/>
          </a:xfrm>
          <a:custGeom>
            <a:avLst/>
            <a:gdLst/>
            <a:ahLst/>
            <a:cxnLst/>
            <a:rect r="r" b="b" t="t" l="l"/>
            <a:pathLst>
              <a:path h="293912" w="293912">
                <a:moveTo>
                  <a:pt x="0" y="0"/>
                </a:moveTo>
                <a:lnTo>
                  <a:pt x="293912" y="0"/>
                </a:lnTo>
                <a:lnTo>
                  <a:pt x="293912" y="293911"/>
                </a:lnTo>
                <a:lnTo>
                  <a:pt x="0" y="293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8" id="18"/>
          <p:cNvSpPr/>
          <p:nvPr/>
        </p:nvSpPr>
        <p:spPr>
          <a:xfrm flipH="false" flipV="false" rot="0">
            <a:off x="1514769" y="6940851"/>
            <a:ext cx="293912" cy="293912"/>
          </a:xfrm>
          <a:custGeom>
            <a:avLst/>
            <a:gdLst/>
            <a:ahLst/>
            <a:cxnLst/>
            <a:rect r="r" b="b" t="t" l="l"/>
            <a:pathLst>
              <a:path h="293912" w="293912">
                <a:moveTo>
                  <a:pt x="0" y="0"/>
                </a:moveTo>
                <a:lnTo>
                  <a:pt x="293912" y="0"/>
                </a:lnTo>
                <a:lnTo>
                  <a:pt x="293912" y="293911"/>
                </a:lnTo>
                <a:lnTo>
                  <a:pt x="0" y="293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9" id="19"/>
          <p:cNvSpPr/>
          <p:nvPr/>
        </p:nvSpPr>
        <p:spPr>
          <a:xfrm flipH="false" flipV="false" rot="0">
            <a:off x="1530542" y="8331217"/>
            <a:ext cx="293912" cy="293912"/>
          </a:xfrm>
          <a:custGeom>
            <a:avLst/>
            <a:gdLst/>
            <a:ahLst/>
            <a:cxnLst/>
            <a:rect r="r" b="b" t="t" l="l"/>
            <a:pathLst>
              <a:path h="293912" w="293912">
                <a:moveTo>
                  <a:pt x="0" y="0"/>
                </a:moveTo>
                <a:lnTo>
                  <a:pt x="293912" y="0"/>
                </a:lnTo>
                <a:lnTo>
                  <a:pt x="293912" y="293911"/>
                </a:lnTo>
                <a:lnTo>
                  <a:pt x="0" y="2939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0" id="20"/>
          <p:cNvSpPr/>
          <p:nvPr/>
        </p:nvSpPr>
        <p:spPr>
          <a:xfrm flipH="false" flipV="false" rot="0">
            <a:off x="1530542" y="9063278"/>
            <a:ext cx="293912" cy="293912"/>
          </a:xfrm>
          <a:custGeom>
            <a:avLst/>
            <a:gdLst/>
            <a:ahLst/>
            <a:cxnLst/>
            <a:rect r="r" b="b" t="t" l="l"/>
            <a:pathLst>
              <a:path h="293912" w="293912">
                <a:moveTo>
                  <a:pt x="0" y="0"/>
                </a:moveTo>
                <a:lnTo>
                  <a:pt x="293912" y="0"/>
                </a:lnTo>
                <a:lnTo>
                  <a:pt x="293912" y="293912"/>
                </a:lnTo>
                <a:lnTo>
                  <a:pt x="0" y="2939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1" id="21"/>
          <p:cNvSpPr/>
          <p:nvPr/>
        </p:nvSpPr>
        <p:spPr>
          <a:xfrm flipH="false" flipV="false" rot="0">
            <a:off x="12784469" y="162024"/>
            <a:ext cx="5258224" cy="4981476"/>
          </a:xfrm>
          <a:custGeom>
            <a:avLst/>
            <a:gdLst/>
            <a:ahLst/>
            <a:cxnLst/>
            <a:rect r="r" b="b" t="t" l="l"/>
            <a:pathLst>
              <a:path h="4981476" w="5258224">
                <a:moveTo>
                  <a:pt x="0" y="0"/>
                </a:moveTo>
                <a:lnTo>
                  <a:pt x="5258224" y="0"/>
                </a:lnTo>
                <a:lnTo>
                  <a:pt x="5258224" y="4981476"/>
                </a:lnTo>
                <a:lnTo>
                  <a:pt x="0" y="4981476"/>
                </a:lnTo>
                <a:lnTo>
                  <a:pt x="0" y="0"/>
                </a:lnTo>
                <a:close/>
              </a:path>
            </a:pathLst>
          </a:custGeom>
          <a:blipFill>
            <a:blip r:embed="rId6"/>
            <a:stretch>
              <a:fillRect l="0" t="0" r="0" b="0"/>
            </a:stretch>
          </a:blipFill>
        </p:spPr>
      </p:sp>
      <p:sp>
        <p:nvSpPr>
          <p:cNvPr name="TextBox 22" id="22"/>
          <p:cNvSpPr txBox="true"/>
          <p:nvPr/>
        </p:nvSpPr>
        <p:spPr>
          <a:xfrm rot="0">
            <a:off x="803598" y="836687"/>
            <a:ext cx="9464863" cy="1776162"/>
          </a:xfrm>
          <a:prstGeom prst="rect">
            <a:avLst/>
          </a:prstGeom>
        </p:spPr>
        <p:txBody>
          <a:bodyPr anchor="t" rtlCol="false" tIns="0" lIns="0" bIns="0" rIns="0">
            <a:spAutoFit/>
          </a:bodyPr>
          <a:lstStyle/>
          <a:p>
            <a:pPr algn="l">
              <a:lnSpc>
                <a:spcPts val="6640"/>
              </a:lnSpc>
            </a:pPr>
            <a:r>
              <a:rPr lang="en-US" sz="8000" b="true">
                <a:solidFill>
                  <a:srgbClr val="17E3B2"/>
                </a:solidFill>
                <a:latin typeface="DM Sans Bold"/>
                <a:ea typeface="DM Sans Bold"/>
                <a:cs typeface="DM Sans Bold"/>
                <a:sym typeface="DM Sans Bold"/>
              </a:rPr>
              <a:t>Self-Actualization Needs</a:t>
            </a:r>
          </a:p>
        </p:txBody>
      </p:sp>
      <p:sp>
        <p:nvSpPr>
          <p:cNvPr name="TextBox 23" id="23"/>
          <p:cNvSpPr txBox="true"/>
          <p:nvPr/>
        </p:nvSpPr>
        <p:spPr>
          <a:xfrm rot="0">
            <a:off x="1262049" y="3026950"/>
            <a:ext cx="9372477" cy="2808741"/>
          </a:xfrm>
          <a:prstGeom prst="rect">
            <a:avLst/>
          </a:prstGeom>
        </p:spPr>
        <p:txBody>
          <a:bodyPr anchor="t" rtlCol="false" tIns="0" lIns="0" bIns="0" rIns="0">
            <a:spAutoFit/>
          </a:bodyPr>
          <a:lstStyle/>
          <a:p>
            <a:pPr algn="just">
              <a:lnSpc>
                <a:spcPts val="3199"/>
              </a:lnSpc>
              <a:spcBef>
                <a:spcPct val="0"/>
              </a:spcBef>
            </a:pPr>
            <a:r>
              <a:rPr lang="en-US" sz="2285">
                <a:solidFill>
                  <a:srgbClr val="FFFFFF"/>
                </a:solidFill>
                <a:latin typeface="Poppins"/>
                <a:ea typeface="Poppins"/>
                <a:cs typeface="Poppins"/>
                <a:sym typeface="Poppins"/>
              </a:rPr>
              <a:t>Self-Actualization </a:t>
            </a:r>
            <a:r>
              <a:rPr lang="en-US" sz="2285">
                <a:solidFill>
                  <a:srgbClr val="FFFFFF"/>
                </a:solidFill>
                <a:latin typeface="Poppins"/>
                <a:ea typeface="Poppins"/>
                <a:cs typeface="Poppins"/>
                <a:sym typeface="Poppins"/>
              </a:rPr>
              <a:t>refers to feeling fulfilled, or feeling that we are living up to our potential. One unique feature of self-actualization is that it looks different for everyone. For one person, self-actualization might involve helping others; for another person, it might involve achievements in an artistic or creative field. Essentially, self-actualization means feeling that we are doing what we believe we are meant to do.</a:t>
            </a:r>
          </a:p>
        </p:txBody>
      </p:sp>
      <p:sp>
        <p:nvSpPr>
          <p:cNvPr name="TextBox 24" id="24"/>
          <p:cNvSpPr txBox="true"/>
          <p:nvPr/>
        </p:nvSpPr>
        <p:spPr>
          <a:xfrm rot="0">
            <a:off x="2103804" y="6906172"/>
            <a:ext cx="2243139" cy="366981"/>
          </a:xfrm>
          <a:prstGeom prst="rect">
            <a:avLst/>
          </a:prstGeom>
        </p:spPr>
        <p:txBody>
          <a:bodyPr anchor="t" rtlCol="false" tIns="0" lIns="0" bIns="0" rIns="0">
            <a:spAutoFit/>
          </a:bodyPr>
          <a:lstStyle/>
          <a:p>
            <a:pPr algn="l">
              <a:lnSpc>
                <a:spcPts val="2874"/>
              </a:lnSpc>
              <a:spcBef>
                <a:spcPct val="0"/>
              </a:spcBef>
            </a:pPr>
            <a:r>
              <a:rPr lang="en-US" b="true" sz="2053">
                <a:solidFill>
                  <a:srgbClr val="FFFFFF"/>
                </a:solidFill>
                <a:latin typeface="Poppins Bold"/>
                <a:ea typeface="Poppins Bold"/>
                <a:cs typeface="Poppins Bold"/>
                <a:sym typeface="Poppins Bold"/>
              </a:rPr>
              <a:t>P</a:t>
            </a:r>
            <a:r>
              <a:rPr lang="en-US" b="true" sz="2053">
                <a:solidFill>
                  <a:srgbClr val="FFFFFF"/>
                </a:solidFill>
                <a:latin typeface="Poppins Bold"/>
                <a:ea typeface="Poppins Bold"/>
                <a:cs typeface="Poppins Bold"/>
                <a:sym typeface="Poppins Bold"/>
              </a:rPr>
              <a:t>ersonal Growth</a:t>
            </a:r>
          </a:p>
        </p:txBody>
      </p:sp>
      <p:sp>
        <p:nvSpPr>
          <p:cNvPr name="TextBox 25" id="25"/>
          <p:cNvSpPr txBox="true"/>
          <p:nvPr/>
        </p:nvSpPr>
        <p:spPr>
          <a:xfrm rot="0">
            <a:off x="2103804" y="7569429"/>
            <a:ext cx="3432225" cy="366981"/>
          </a:xfrm>
          <a:prstGeom prst="rect">
            <a:avLst/>
          </a:prstGeom>
        </p:spPr>
        <p:txBody>
          <a:bodyPr anchor="t" rtlCol="false" tIns="0" lIns="0" bIns="0" rIns="0">
            <a:spAutoFit/>
          </a:bodyPr>
          <a:lstStyle/>
          <a:p>
            <a:pPr algn="l">
              <a:lnSpc>
                <a:spcPts val="2874"/>
              </a:lnSpc>
              <a:spcBef>
                <a:spcPct val="0"/>
              </a:spcBef>
            </a:pPr>
            <a:r>
              <a:rPr lang="en-US" b="true" sz="2053">
                <a:solidFill>
                  <a:srgbClr val="FFFFFF"/>
                </a:solidFill>
                <a:latin typeface="Poppins Bold"/>
                <a:ea typeface="Poppins Bold"/>
                <a:cs typeface="Poppins Bold"/>
                <a:sym typeface="Poppins Bold"/>
              </a:rPr>
              <a:t>Creativity &amp; Innovation</a:t>
            </a:r>
          </a:p>
        </p:txBody>
      </p:sp>
      <p:sp>
        <p:nvSpPr>
          <p:cNvPr name="TextBox 26" id="26"/>
          <p:cNvSpPr txBox="true"/>
          <p:nvPr/>
        </p:nvSpPr>
        <p:spPr>
          <a:xfrm rot="0">
            <a:off x="2089669" y="8310298"/>
            <a:ext cx="3030997" cy="366981"/>
          </a:xfrm>
          <a:prstGeom prst="rect">
            <a:avLst/>
          </a:prstGeom>
        </p:spPr>
        <p:txBody>
          <a:bodyPr anchor="t" rtlCol="false" tIns="0" lIns="0" bIns="0" rIns="0">
            <a:spAutoFit/>
          </a:bodyPr>
          <a:lstStyle/>
          <a:p>
            <a:pPr algn="l">
              <a:lnSpc>
                <a:spcPts val="2874"/>
              </a:lnSpc>
              <a:spcBef>
                <a:spcPct val="0"/>
              </a:spcBef>
            </a:pPr>
            <a:r>
              <a:rPr lang="en-US" b="true" sz="2053">
                <a:solidFill>
                  <a:srgbClr val="FFFFFF"/>
                </a:solidFill>
                <a:latin typeface="Poppins Bold"/>
                <a:ea typeface="Poppins Bold"/>
                <a:cs typeface="Poppins Bold"/>
                <a:sym typeface="Poppins Bold"/>
              </a:rPr>
              <a:t>Purpose &amp; Meaning</a:t>
            </a:r>
          </a:p>
        </p:txBody>
      </p:sp>
      <p:sp>
        <p:nvSpPr>
          <p:cNvPr name="TextBox 27" id="27"/>
          <p:cNvSpPr txBox="true"/>
          <p:nvPr/>
        </p:nvSpPr>
        <p:spPr>
          <a:xfrm rot="0">
            <a:off x="2089669" y="9048754"/>
            <a:ext cx="2747302" cy="366981"/>
          </a:xfrm>
          <a:prstGeom prst="rect">
            <a:avLst/>
          </a:prstGeom>
        </p:spPr>
        <p:txBody>
          <a:bodyPr anchor="t" rtlCol="false" tIns="0" lIns="0" bIns="0" rIns="0">
            <a:spAutoFit/>
          </a:bodyPr>
          <a:lstStyle/>
          <a:p>
            <a:pPr algn="l">
              <a:lnSpc>
                <a:spcPts val="2874"/>
              </a:lnSpc>
              <a:spcBef>
                <a:spcPct val="0"/>
              </a:spcBef>
            </a:pPr>
            <a:r>
              <a:rPr lang="en-US" b="true" sz="2053">
                <a:solidFill>
                  <a:srgbClr val="FFFFFF"/>
                </a:solidFill>
                <a:latin typeface="Poppins Bold"/>
                <a:ea typeface="Poppins Bold"/>
                <a:cs typeface="Poppins Bold"/>
                <a:sym typeface="Poppins Bold"/>
              </a:rPr>
              <a:t>Peak Exp</a:t>
            </a:r>
            <a:r>
              <a:rPr lang="en-US" b="true" sz="2053">
                <a:solidFill>
                  <a:srgbClr val="FFFFFF"/>
                </a:solidFill>
                <a:latin typeface="Poppins Bold"/>
                <a:ea typeface="Poppins Bold"/>
                <a:cs typeface="Poppins Bold"/>
                <a:sym typeface="Poppins Bold"/>
              </a:rPr>
              <a:t>eriences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5400000">
            <a:off x="16417309" y="1645890"/>
            <a:ext cx="841991" cy="84199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6" id="6"/>
          <p:cNvGrpSpPr/>
          <p:nvPr/>
        </p:nvGrpSpPr>
        <p:grpSpPr>
          <a:xfrm rot="5400000">
            <a:off x="6825515" y="9028721"/>
            <a:ext cx="841991" cy="84199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8" id="8"/>
          <p:cNvGrpSpPr/>
          <p:nvPr/>
        </p:nvGrpSpPr>
        <p:grpSpPr>
          <a:xfrm rot="5400000">
            <a:off x="9656049" y="8837304"/>
            <a:ext cx="1224824" cy="1224824"/>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10" id="10"/>
          <p:cNvGrpSpPr/>
          <p:nvPr/>
        </p:nvGrpSpPr>
        <p:grpSpPr>
          <a:xfrm rot="0">
            <a:off x="634020" y="2707783"/>
            <a:ext cx="6363204" cy="560563"/>
            <a:chOff x="0" y="0"/>
            <a:chExt cx="1675906" cy="147638"/>
          </a:xfrm>
        </p:grpSpPr>
        <p:sp>
          <p:nvSpPr>
            <p:cNvPr name="Freeform 11" id="11"/>
            <p:cNvSpPr/>
            <p:nvPr/>
          </p:nvSpPr>
          <p:spPr>
            <a:xfrm flipH="false" flipV="false" rot="0">
              <a:off x="0" y="0"/>
              <a:ext cx="1675906" cy="147638"/>
            </a:xfrm>
            <a:custGeom>
              <a:avLst/>
              <a:gdLst/>
              <a:ahLst/>
              <a:cxnLst/>
              <a:rect r="r" b="b" t="t" l="l"/>
              <a:pathLst>
                <a:path h="147638" w="1675906">
                  <a:moveTo>
                    <a:pt x="62050" y="0"/>
                  </a:moveTo>
                  <a:lnTo>
                    <a:pt x="1613855" y="0"/>
                  </a:lnTo>
                  <a:cubicBezTo>
                    <a:pt x="1648125" y="0"/>
                    <a:pt x="1675906" y="27781"/>
                    <a:pt x="1675906" y="62050"/>
                  </a:cubicBezTo>
                  <a:lnTo>
                    <a:pt x="1675906" y="85588"/>
                  </a:lnTo>
                  <a:cubicBezTo>
                    <a:pt x="1675906" y="119857"/>
                    <a:pt x="1648125" y="147638"/>
                    <a:pt x="1613855" y="147638"/>
                  </a:cubicBezTo>
                  <a:lnTo>
                    <a:pt x="62050" y="147638"/>
                  </a:lnTo>
                  <a:cubicBezTo>
                    <a:pt x="27781" y="147638"/>
                    <a:pt x="0" y="119857"/>
                    <a:pt x="0" y="85588"/>
                  </a:cubicBezTo>
                  <a:lnTo>
                    <a:pt x="0" y="62050"/>
                  </a:lnTo>
                  <a:cubicBezTo>
                    <a:pt x="0" y="27781"/>
                    <a:pt x="27781" y="0"/>
                    <a:pt x="62050" y="0"/>
                  </a:cubicBezTo>
                  <a:close/>
                </a:path>
              </a:pathLst>
            </a:custGeom>
            <a:solidFill>
              <a:srgbClr val="00BF63"/>
            </a:solidFill>
          </p:spPr>
        </p:sp>
        <p:sp>
          <p:nvSpPr>
            <p:cNvPr name="TextBox 12" id="12"/>
            <p:cNvSpPr txBox="true"/>
            <p:nvPr/>
          </p:nvSpPr>
          <p:spPr>
            <a:xfrm>
              <a:off x="0" y="-57150"/>
              <a:ext cx="1675906" cy="204788"/>
            </a:xfrm>
            <a:prstGeom prst="rect">
              <a:avLst/>
            </a:prstGeom>
          </p:spPr>
          <p:txBody>
            <a:bodyPr anchor="ctr" rtlCol="false" tIns="50800" lIns="50800" bIns="50800" rIns="50800"/>
            <a:lstStyle/>
            <a:p>
              <a:pPr algn="l">
                <a:lnSpc>
                  <a:spcPts val="2520"/>
                </a:lnSpc>
              </a:pPr>
            </a:p>
          </p:txBody>
        </p:sp>
      </p:grpSp>
      <p:grpSp>
        <p:nvGrpSpPr>
          <p:cNvPr name="Group 13" id="13"/>
          <p:cNvGrpSpPr/>
          <p:nvPr/>
        </p:nvGrpSpPr>
        <p:grpSpPr>
          <a:xfrm rot="0">
            <a:off x="634020" y="4863218"/>
            <a:ext cx="3532533" cy="560563"/>
            <a:chOff x="0" y="0"/>
            <a:chExt cx="930379" cy="147638"/>
          </a:xfrm>
        </p:grpSpPr>
        <p:sp>
          <p:nvSpPr>
            <p:cNvPr name="Freeform 14" id="14"/>
            <p:cNvSpPr/>
            <p:nvPr/>
          </p:nvSpPr>
          <p:spPr>
            <a:xfrm flipH="false" flipV="false" rot="0">
              <a:off x="0" y="0"/>
              <a:ext cx="930379" cy="147638"/>
            </a:xfrm>
            <a:custGeom>
              <a:avLst/>
              <a:gdLst/>
              <a:ahLst/>
              <a:cxnLst/>
              <a:rect r="r" b="b" t="t" l="l"/>
              <a:pathLst>
                <a:path h="147638" w="930379">
                  <a:moveTo>
                    <a:pt x="73819" y="0"/>
                  </a:moveTo>
                  <a:lnTo>
                    <a:pt x="856560" y="0"/>
                  </a:lnTo>
                  <a:cubicBezTo>
                    <a:pt x="897329" y="0"/>
                    <a:pt x="930379" y="33050"/>
                    <a:pt x="930379" y="73819"/>
                  </a:cubicBezTo>
                  <a:lnTo>
                    <a:pt x="930379" y="73819"/>
                  </a:lnTo>
                  <a:cubicBezTo>
                    <a:pt x="930379" y="114588"/>
                    <a:pt x="897329" y="147638"/>
                    <a:pt x="856560" y="147638"/>
                  </a:cubicBezTo>
                  <a:lnTo>
                    <a:pt x="73819" y="147638"/>
                  </a:lnTo>
                  <a:cubicBezTo>
                    <a:pt x="33050" y="147638"/>
                    <a:pt x="0" y="114588"/>
                    <a:pt x="0" y="73819"/>
                  </a:cubicBezTo>
                  <a:lnTo>
                    <a:pt x="0" y="73819"/>
                  </a:lnTo>
                  <a:cubicBezTo>
                    <a:pt x="0" y="33050"/>
                    <a:pt x="33050" y="0"/>
                    <a:pt x="73819" y="0"/>
                  </a:cubicBezTo>
                  <a:close/>
                </a:path>
              </a:pathLst>
            </a:custGeom>
            <a:solidFill>
              <a:srgbClr val="00BF63"/>
            </a:solidFill>
          </p:spPr>
        </p:sp>
        <p:sp>
          <p:nvSpPr>
            <p:cNvPr name="TextBox 15" id="15"/>
            <p:cNvSpPr txBox="true"/>
            <p:nvPr/>
          </p:nvSpPr>
          <p:spPr>
            <a:xfrm>
              <a:off x="0" y="-57150"/>
              <a:ext cx="930379" cy="204788"/>
            </a:xfrm>
            <a:prstGeom prst="rect">
              <a:avLst/>
            </a:prstGeom>
          </p:spPr>
          <p:txBody>
            <a:bodyPr anchor="ctr" rtlCol="false" tIns="50800" lIns="50800" bIns="50800" rIns="50800"/>
            <a:lstStyle/>
            <a:p>
              <a:pPr algn="l">
                <a:lnSpc>
                  <a:spcPts val="2520"/>
                </a:lnSpc>
              </a:pPr>
            </a:p>
          </p:txBody>
        </p:sp>
      </p:grpSp>
      <p:grpSp>
        <p:nvGrpSpPr>
          <p:cNvPr name="Group 16" id="16"/>
          <p:cNvGrpSpPr/>
          <p:nvPr/>
        </p:nvGrpSpPr>
        <p:grpSpPr>
          <a:xfrm rot="0">
            <a:off x="634020" y="7022646"/>
            <a:ext cx="4271944" cy="560563"/>
            <a:chOff x="0" y="0"/>
            <a:chExt cx="1125121" cy="147638"/>
          </a:xfrm>
        </p:grpSpPr>
        <p:sp>
          <p:nvSpPr>
            <p:cNvPr name="Freeform 17" id="17"/>
            <p:cNvSpPr/>
            <p:nvPr/>
          </p:nvSpPr>
          <p:spPr>
            <a:xfrm flipH="false" flipV="false" rot="0">
              <a:off x="0" y="0"/>
              <a:ext cx="1125121" cy="147638"/>
            </a:xfrm>
            <a:custGeom>
              <a:avLst/>
              <a:gdLst/>
              <a:ahLst/>
              <a:cxnLst/>
              <a:rect r="r" b="b" t="t" l="l"/>
              <a:pathLst>
                <a:path h="147638" w="1125121">
                  <a:moveTo>
                    <a:pt x="73819" y="0"/>
                  </a:moveTo>
                  <a:lnTo>
                    <a:pt x="1051302" y="0"/>
                  </a:lnTo>
                  <a:cubicBezTo>
                    <a:pt x="1092071" y="0"/>
                    <a:pt x="1125121" y="33050"/>
                    <a:pt x="1125121" y="73819"/>
                  </a:cubicBezTo>
                  <a:lnTo>
                    <a:pt x="1125121" y="73819"/>
                  </a:lnTo>
                  <a:cubicBezTo>
                    <a:pt x="1125121" y="114588"/>
                    <a:pt x="1092071" y="147638"/>
                    <a:pt x="1051302" y="147638"/>
                  </a:cubicBezTo>
                  <a:lnTo>
                    <a:pt x="73819" y="147638"/>
                  </a:lnTo>
                  <a:cubicBezTo>
                    <a:pt x="33050" y="147638"/>
                    <a:pt x="0" y="114588"/>
                    <a:pt x="0" y="73819"/>
                  </a:cubicBezTo>
                  <a:lnTo>
                    <a:pt x="0" y="73819"/>
                  </a:lnTo>
                  <a:cubicBezTo>
                    <a:pt x="0" y="33050"/>
                    <a:pt x="33050" y="0"/>
                    <a:pt x="73819" y="0"/>
                  </a:cubicBezTo>
                  <a:close/>
                </a:path>
              </a:pathLst>
            </a:custGeom>
            <a:solidFill>
              <a:srgbClr val="00BF63"/>
            </a:solidFill>
          </p:spPr>
        </p:sp>
        <p:sp>
          <p:nvSpPr>
            <p:cNvPr name="TextBox 18" id="18"/>
            <p:cNvSpPr txBox="true"/>
            <p:nvPr/>
          </p:nvSpPr>
          <p:spPr>
            <a:xfrm>
              <a:off x="0" y="-57150"/>
              <a:ext cx="1125121" cy="204788"/>
            </a:xfrm>
            <a:prstGeom prst="rect">
              <a:avLst/>
            </a:prstGeom>
          </p:spPr>
          <p:txBody>
            <a:bodyPr anchor="ctr" rtlCol="false" tIns="50800" lIns="50800" bIns="50800" rIns="50800"/>
            <a:lstStyle/>
            <a:p>
              <a:pPr algn="l">
                <a:lnSpc>
                  <a:spcPts val="2520"/>
                </a:lnSpc>
              </a:pPr>
            </a:p>
          </p:txBody>
        </p:sp>
      </p:grpSp>
      <p:sp>
        <p:nvSpPr>
          <p:cNvPr name="Freeform 19" id="19"/>
          <p:cNvSpPr/>
          <p:nvPr/>
        </p:nvSpPr>
        <p:spPr>
          <a:xfrm flipH="false" flipV="false" rot="0">
            <a:off x="13901434" y="1341102"/>
            <a:ext cx="4099762" cy="4099762"/>
          </a:xfrm>
          <a:custGeom>
            <a:avLst/>
            <a:gdLst/>
            <a:ahLst/>
            <a:cxnLst/>
            <a:rect r="r" b="b" t="t" l="l"/>
            <a:pathLst>
              <a:path h="4099762" w="4099762">
                <a:moveTo>
                  <a:pt x="0" y="0"/>
                </a:moveTo>
                <a:lnTo>
                  <a:pt x="4099762" y="0"/>
                </a:lnTo>
                <a:lnTo>
                  <a:pt x="4099762" y="4099762"/>
                </a:lnTo>
                <a:lnTo>
                  <a:pt x="0" y="4099762"/>
                </a:lnTo>
                <a:lnTo>
                  <a:pt x="0" y="0"/>
                </a:lnTo>
                <a:close/>
              </a:path>
            </a:pathLst>
          </a:custGeom>
          <a:blipFill>
            <a:blip r:embed="rId3"/>
            <a:stretch>
              <a:fillRect l="0" t="0" r="0" b="0"/>
            </a:stretch>
          </a:blipFill>
        </p:spPr>
      </p:sp>
      <p:sp>
        <p:nvSpPr>
          <p:cNvPr name="Freeform 20" id="20"/>
          <p:cNvSpPr/>
          <p:nvPr/>
        </p:nvSpPr>
        <p:spPr>
          <a:xfrm flipH="false" flipV="false" rot="0">
            <a:off x="9144000" y="5954824"/>
            <a:ext cx="9144000" cy="4305300"/>
          </a:xfrm>
          <a:custGeom>
            <a:avLst/>
            <a:gdLst/>
            <a:ahLst/>
            <a:cxnLst/>
            <a:rect r="r" b="b" t="t" l="l"/>
            <a:pathLst>
              <a:path h="4305300" w="9144000">
                <a:moveTo>
                  <a:pt x="0" y="0"/>
                </a:moveTo>
                <a:lnTo>
                  <a:pt x="9144000" y="0"/>
                </a:lnTo>
                <a:lnTo>
                  <a:pt x="9144000" y="4305300"/>
                </a:lnTo>
                <a:lnTo>
                  <a:pt x="0" y="4305300"/>
                </a:lnTo>
                <a:lnTo>
                  <a:pt x="0" y="0"/>
                </a:lnTo>
                <a:close/>
              </a:path>
            </a:pathLst>
          </a:custGeom>
          <a:blipFill>
            <a:blip r:embed="rId4"/>
            <a:stretch>
              <a:fillRect l="0" t="0" r="0" b="0"/>
            </a:stretch>
          </a:blipFill>
        </p:spPr>
      </p:sp>
      <p:sp>
        <p:nvSpPr>
          <p:cNvPr name="TextBox 21" id="21"/>
          <p:cNvSpPr txBox="true"/>
          <p:nvPr/>
        </p:nvSpPr>
        <p:spPr>
          <a:xfrm rot="0">
            <a:off x="634020" y="603072"/>
            <a:ext cx="13003384" cy="1752286"/>
          </a:xfrm>
          <a:prstGeom prst="rect">
            <a:avLst/>
          </a:prstGeom>
        </p:spPr>
        <p:txBody>
          <a:bodyPr anchor="t" rtlCol="false" tIns="0" lIns="0" bIns="0" rIns="0">
            <a:spAutoFit/>
          </a:bodyPr>
          <a:lstStyle/>
          <a:p>
            <a:pPr algn="l">
              <a:lnSpc>
                <a:spcPts val="6557"/>
              </a:lnSpc>
            </a:pPr>
            <a:r>
              <a:rPr lang="en-US" sz="7900" b="true">
                <a:solidFill>
                  <a:srgbClr val="FFFFFF"/>
                </a:solidFill>
                <a:latin typeface="DM Sans Bold"/>
                <a:ea typeface="DM Sans Bold"/>
                <a:cs typeface="DM Sans Bold"/>
                <a:sym typeface="DM Sans Bold"/>
              </a:rPr>
              <a:t>Limitations of Maslow’s Hierarchy of Needs</a:t>
            </a:r>
          </a:p>
        </p:txBody>
      </p:sp>
      <p:sp>
        <p:nvSpPr>
          <p:cNvPr name="TextBox 22" id="22"/>
          <p:cNvSpPr txBox="true"/>
          <p:nvPr/>
        </p:nvSpPr>
        <p:spPr>
          <a:xfrm rot="0">
            <a:off x="634020" y="3563621"/>
            <a:ext cx="11538488" cy="798764"/>
          </a:xfrm>
          <a:prstGeom prst="rect">
            <a:avLst/>
          </a:prstGeom>
        </p:spPr>
        <p:txBody>
          <a:bodyPr anchor="t" rtlCol="false" tIns="0" lIns="0" bIns="0" rIns="0">
            <a:spAutoFit/>
          </a:bodyPr>
          <a:lstStyle/>
          <a:p>
            <a:pPr algn="just">
              <a:lnSpc>
                <a:spcPts val="3219"/>
              </a:lnSpc>
              <a:spcBef>
                <a:spcPct val="0"/>
              </a:spcBef>
            </a:pPr>
            <a:r>
              <a:rPr lang="en-US" sz="2299">
                <a:solidFill>
                  <a:srgbClr val="FFFFFF"/>
                </a:solidFill>
                <a:latin typeface="Poppins"/>
                <a:ea typeface="Poppins"/>
                <a:cs typeface="Poppins"/>
                <a:sym typeface="Poppins"/>
              </a:rPr>
              <a:t>Maslow s</a:t>
            </a:r>
            <a:r>
              <a:rPr lang="en-US" sz="2299">
                <a:solidFill>
                  <a:srgbClr val="FFFFFF"/>
                </a:solidFill>
                <a:latin typeface="Poppins"/>
                <a:ea typeface="Poppins"/>
                <a:cs typeface="Poppins"/>
                <a:sym typeface="Poppins"/>
              </a:rPr>
              <a:t>uggested that all humans follow the same step-by-step order of needs. But in reality, people do not always follow this order. </a:t>
            </a:r>
          </a:p>
        </p:txBody>
      </p:sp>
      <p:sp>
        <p:nvSpPr>
          <p:cNvPr name="TextBox 23" id="23"/>
          <p:cNvSpPr txBox="true"/>
          <p:nvPr/>
        </p:nvSpPr>
        <p:spPr>
          <a:xfrm rot="0">
            <a:off x="895944" y="2760116"/>
            <a:ext cx="5775869" cy="398747"/>
          </a:xfrm>
          <a:prstGeom prst="rect">
            <a:avLst/>
          </a:prstGeom>
        </p:spPr>
        <p:txBody>
          <a:bodyPr anchor="t" rtlCol="false" tIns="0" lIns="0" bIns="0" rIns="0">
            <a:spAutoFit/>
          </a:bodyPr>
          <a:lstStyle/>
          <a:p>
            <a:pPr algn="just">
              <a:lnSpc>
                <a:spcPts val="3219"/>
              </a:lnSpc>
              <a:spcBef>
                <a:spcPct val="0"/>
              </a:spcBef>
            </a:pPr>
            <a:r>
              <a:rPr lang="en-US" b="true" sz="2299">
                <a:solidFill>
                  <a:srgbClr val="FFFFFF"/>
                </a:solidFill>
                <a:latin typeface="Poppins Bold"/>
                <a:ea typeface="Poppins Bold"/>
                <a:cs typeface="Poppins Bold"/>
                <a:sym typeface="Poppins Bold"/>
              </a:rPr>
              <a:t>Hi</a:t>
            </a:r>
            <a:r>
              <a:rPr lang="en-US" b="true" sz="2299">
                <a:solidFill>
                  <a:srgbClr val="FFFFFF"/>
                </a:solidFill>
                <a:latin typeface="Poppins Bold"/>
                <a:ea typeface="Poppins Bold"/>
                <a:cs typeface="Poppins Bold"/>
                <a:sym typeface="Poppins Bold"/>
              </a:rPr>
              <a:t>erarchy may not apply to everyone</a:t>
            </a:r>
          </a:p>
        </p:txBody>
      </p:sp>
      <p:sp>
        <p:nvSpPr>
          <p:cNvPr name="TextBox 24" id="24"/>
          <p:cNvSpPr txBox="true"/>
          <p:nvPr/>
        </p:nvSpPr>
        <p:spPr>
          <a:xfrm rot="0">
            <a:off x="895944" y="4915551"/>
            <a:ext cx="3132121" cy="398747"/>
          </a:xfrm>
          <a:prstGeom prst="rect">
            <a:avLst/>
          </a:prstGeom>
        </p:spPr>
        <p:txBody>
          <a:bodyPr anchor="t" rtlCol="false" tIns="0" lIns="0" bIns="0" rIns="0">
            <a:spAutoFit/>
          </a:bodyPr>
          <a:lstStyle/>
          <a:p>
            <a:pPr algn="just">
              <a:lnSpc>
                <a:spcPts val="3219"/>
              </a:lnSpc>
              <a:spcBef>
                <a:spcPct val="0"/>
              </a:spcBef>
            </a:pPr>
            <a:r>
              <a:rPr lang="en-US" b="true" sz="2299">
                <a:solidFill>
                  <a:srgbClr val="FFFFFF"/>
                </a:solidFill>
                <a:latin typeface="Poppins Bold"/>
                <a:ea typeface="Poppins Bold"/>
                <a:cs typeface="Poppins Bold"/>
                <a:sym typeface="Poppins Bold"/>
              </a:rPr>
              <a:t>N</a:t>
            </a:r>
            <a:r>
              <a:rPr lang="en-US" b="true" sz="2299">
                <a:solidFill>
                  <a:srgbClr val="FFFFFF"/>
                </a:solidFill>
                <a:latin typeface="Poppins Bold"/>
                <a:ea typeface="Poppins Bold"/>
                <a:cs typeface="Poppins Bold"/>
                <a:sym typeface="Poppins Bold"/>
              </a:rPr>
              <a:t>eeds may overlap</a:t>
            </a:r>
          </a:p>
        </p:txBody>
      </p:sp>
      <p:sp>
        <p:nvSpPr>
          <p:cNvPr name="TextBox 25" id="25"/>
          <p:cNvSpPr txBox="true"/>
          <p:nvPr/>
        </p:nvSpPr>
        <p:spPr>
          <a:xfrm rot="0">
            <a:off x="634020" y="5719057"/>
            <a:ext cx="11538488" cy="798764"/>
          </a:xfrm>
          <a:prstGeom prst="rect">
            <a:avLst/>
          </a:prstGeom>
        </p:spPr>
        <p:txBody>
          <a:bodyPr anchor="t" rtlCol="false" tIns="0" lIns="0" bIns="0" rIns="0">
            <a:spAutoFit/>
          </a:bodyPr>
          <a:lstStyle/>
          <a:p>
            <a:pPr algn="just">
              <a:lnSpc>
                <a:spcPts val="3219"/>
              </a:lnSpc>
              <a:spcBef>
                <a:spcPct val="0"/>
              </a:spcBef>
            </a:pPr>
            <a:r>
              <a:rPr lang="en-US" sz="2299">
                <a:solidFill>
                  <a:srgbClr val="FFFFFF"/>
                </a:solidFill>
                <a:latin typeface="Poppins"/>
                <a:ea typeface="Poppins"/>
                <a:cs typeface="Poppins"/>
                <a:sym typeface="Poppins"/>
              </a:rPr>
              <a:t>P</a:t>
            </a:r>
            <a:r>
              <a:rPr lang="en-US" sz="2299">
                <a:solidFill>
                  <a:srgbClr val="FFFFFF"/>
                </a:solidFill>
                <a:latin typeface="Poppins"/>
                <a:ea typeface="Poppins"/>
                <a:cs typeface="Poppins"/>
                <a:sym typeface="Poppins"/>
              </a:rPr>
              <a:t>eople often pursue multiple needs at the same time. A person may seek love, safety, and self-esteem all together.</a:t>
            </a:r>
          </a:p>
        </p:txBody>
      </p:sp>
      <p:sp>
        <p:nvSpPr>
          <p:cNvPr name="TextBox 26" id="26"/>
          <p:cNvSpPr txBox="true"/>
          <p:nvPr/>
        </p:nvSpPr>
        <p:spPr>
          <a:xfrm rot="0">
            <a:off x="895944" y="7070271"/>
            <a:ext cx="4010020" cy="398747"/>
          </a:xfrm>
          <a:prstGeom prst="rect">
            <a:avLst/>
          </a:prstGeom>
        </p:spPr>
        <p:txBody>
          <a:bodyPr anchor="t" rtlCol="false" tIns="0" lIns="0" bIns="0" rIns="0">
            <a:spAutoFit/>
          </a:bodyPr>
          <a:lstStyle/>
          <a:p>
            <a:pPr algn="just">
              <a:lnSpc>
                <a:spcPts val="3219"/>
              </a:lnSpc>
              <a:spcBef>
                <a:spcPct val="0"/>
              </a:spcBef>
            </a:pPr>
            <a:r>
              <a:rPr lang="en-US" b="true" sz="2299">
                <a:solidFill>
                  <a:srgbClr val="FFFFFF"/>
                </a:solidFill>
                <a:latin typeface="Poppins Bold"/>
                <a:ea typeface="Poppins Bold"/>
                <a:cs typeface="Poppins Bold"/>
                <a:sym typeface="Poppins Bold"/>
              </a:rPr>
              <a:t>No </a:t>
            </a:r>
            <a:r>
              <a:rPr lang="en-US" b="true" sz="2299">
                <a:solidFill>
                  <a:srgbClr val="FFFFFF"/>
                </a:solidFill>
                <a:latin typeface="Poppins Bold"/>
                <a:ea typeface="Poppins Bold"/>
                <a:cs typeface="Poppins Bold"/>
                <a:sym typeface="Poppins Bold"/>
              </a:rPr>
              <a:t>strong scientific proof</a:t>
            </a:r>
          </a:p>
        </p:txBody>
      </p:sp>
      <p:sp>
        <p:nvSpPr>
          <p:cNvPr name="TextBox 27" id="27"/>
          <p:cNvSpPr txBox="true"/>
          <p:nvPr/>
        </p:nvSpPr>
        <p:spPr>
          <a:xfrm rot="0">
            <a:off x="519583" y="7983259"/>
            <a:ext cx="11538488" cy="1198781"/>
          </a:xfrm>
          <a:prstGeom prst="rect">
            <a:avLst/>
          </a:prstGeom>
        </p:spPr>
        <p:txBody>
          <a:bodyPr anchor="t" rtlCol="false" tIns="0" lIns="0" bIns="0" rIns="0">
            <a:spAutoFit/>
          </a:bodyPr>
          <a:lstStyle/>
          <a:p>
            <a:pPr algn="just">
              <a:lnSpc>
                <a:spcPts val="3219"/>
              </a:lnSpc>
              <a:spcBef>
                <a:spcPct val="0"/>
              </a:spcBef>
            </a:pPr>
            <a:r>
              <a:rPr lang="en-US" sz="2299">
                <a:solidFill>
                  <a:srgbClr val="FFFFFF"/>
                </a:solidFill>
                <a:latin typeface="Poppins"/>
                <a:ea typeface="Poppins"/>
                <a:cs typeface="Poppins"/>
                <a:sym typeface="Poppins"/>
              </a:rPr>
              <a:t>Maslow’s th</a:t>
            </a:r>
            <a:r>
              <a:rPr lang="en-US" sz="2299">
                <a:solidFill>
                  <a:srgbClr val="FFFFFF"/>
                </a:solidFill>
                <a:latin typeface="Poppins"/>
                <a:ea typeface="Poppins"/>
                <a:cs typeface="Poppins"/>
                <a:sym typeface="Poppins"/>
              </a:rPr>
              <a:t>eory is popular and logical, but it lacks strong experimental evidence.There are no large-scale scientific studies that confirm people always move from lower needs to higher needs in the same order.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5400000">
            <a:off x="16417309" y="1645890"/>
            <a:ext cx="841991" cy="84199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6" id="6"/>
          <p:cNvGrpSpPr/>
          <p:nvPr/>
        </p:nvGrpSpPr>
        <p:grpSpPr>
          <a:xfrm rot="5400000">
            <a:off x="6825515" y="9028721"/>
            <a:ext cx="841991" cy="84199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8" id="8"/>
          <p:cNvGrpSpPr/>
          <p:nvPr/>
        </p:nvGrpSpPr>
        <p:grpSpPr>
          <a:xfrm rot="5400000">
            <a:off x="9656049" y="8837304"/>
            <a:ext cx="1224824" cy="1224824"/>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10" id="10"/>
          <p:cNvGrpSpPr/>
          <p:nvPr/>
        </p:nvGrpSpPr>
        <p:grpSpPr>
          <a:xfrm rot="0">
            <a:off x="10301386" y="2023743"/>
            <a:ext cx="3809378" cy="7234557"/>
            <a:chOff x="0" y="0"/>
            <a:chExt cx="590172" cy="1120822"/>
          </a:xfrm>
        </p:grpSpPr>
        <p:sp>
          <p:nvSpPr>
            <p:cNvPr name="Freeform 11" id="11"/>
            <p:cNvSpPr/>
            <p:nvPr/>
          </p:nvSpPr>
          <p:spPr>
            <a:xfrm flipH="false" flipV="false" rot="0">
              <a:off x="0" y="0"/>
              <a:ext cx="590172" cy="1120822"/>
            </a:xfrm>
            <a:custGeom>
              <a:avLst/>
              <a:gdLst/>
              <a:ahLst/>
              <a:cxnLst/>
              <a:rect r="r" b="b" t="t" l="l"/>
              <a:pathLst>
                <a:path h="1120822" w="590172">
                  <a:moveTo>
                    <a:pt x="46744" y="0"/>
                  </a:moveTo>
                  <a:lnTo>
                    <a:pt x="543429" y="0"/>
                  </a:lnTo>
                  <a:cubicBezTo>
                    <a:pt x="569244" y="0"/>
                    <a:pt x="590172" y="20928"/>
                    <a:pt x="590172" y="46744"/>
                  </a:cubicBezTo>
                  <a:lnTo>
                    <a:pt x="590172" y="1074079"/>
                  </a:lnTo>
                  <a:cubicBezTo>
                    <a:pt x="590172" y="1086476"/>
                    <a:pt x="585248" y="1098365"/>
                    <a:pt x="576481" y="1107131"/>
                  </a:cubicBezTo>
                  <a:cubicBezTo>
                    <a:pt x="567715" y="1115897"/>
                    <a:pt x="555826" y="1120822"/>
                    <a:pt x="543429" y="1120822"/>
                  </a:cubicBezTo>
                  <a:lnTo>
                    <a:pt x="46744" y="1120822"/>
                  </a:lnTo>
                  <a:cubicBezTo>
                    <a:pt x="20928" y="1120822"/>
                    <a:pt x="0" y="1099894"/>
                    <a:pt x="0" y="1074079"/>
                  </a:cubicBezTo>
                  <a:lnTo>
                    <a:pt x="0" y="46744"/>
                  </a:lnTo>
                  <a:cubicBezTo>
                    <a:pt x="0" y="20928"/>
                    <a:pt x="20928" y="0"/>
                    <a:pt x="46744" y="0"/>
                  </a:cubicBezTo>
                  <a:close/>
                </a:path>
              </a:pathLst>
            </a:custGeom>
            <a:blipFill>
              <a:blip r:embed="rId3"/>
              <a:stretch>
                <a:fillRect l="-81222" t="0" r="-81222" b="0"/>
              </a:stretch>
            </a:blipFill>
          </p:spPr>
        </p:sp>
      </p:grpSp>
      <p:grpSp>
        <p:nvGrpSpPr>
          <p:cNvPr name="Group 12" id="12"/>
          <p:cNvGrpSpPr/>
          <p:nvPr/>
        </p:nvGrpSpPr>
        <p:grpSpPr>
          <a:xfrm rot="0">
            <a:off x="14258767" y="3460749"/>
            <a:ext cx="3296540" cy="5797551"/>
            <a:chOff x="0" y="0"/>
            <a:chExt cx="510720" cy="898192"/>
          </a:xfrm>
        </p:grpSpPr>
        <p:sp>
          <p:nvSpPr>
            <p:cNvPr name="Freeform 13" id="13"/>
            <p:cNvSpPr/>
            <p:nvPr/>
          </p:nvSpPr>
          <p:spPr>
            <a:xfrm flipH="false" flipV="false" rot="0">
              <a:off x="0" y="0"/>
              <a:ext cx="510720" cy="898192"/>
            </a:xfrm>
            <a:custGeom>
              <a:avLst/>
              <a:gdLst/>
              <a:ahLst/>
              <a:cxnLst/>
              <a:rect r="r" b="b" t="t" l="l"/>
              <a:pathLst>
                <a:path h="898192" w="510720">
                  <a:moveTo>
                    <a:pt x="54015" y="0"/>
                  </a:moveTo>
                  <a:lnTo>
                    <a:pt x="456705" y="0"/>
                  </a:lnTo>
                  <a:cubicBezTo>
                    <a:pt x="486537" y="0"/>
                    <a:pt x="510720" y="24184"/>
                    <a:pt x="510720" y="54015"/>
                  </a:cubicBezTo>
                  <a:lnTo>
                    <a:pt x="510720" y="844177"/>
                  </a:lnTo>
                  <a:cubicBezTo>
                    <a:pt x="510720" y="874009"/>
                    <a:pt x="486537" y="898192"/>
                    <a:pt x="456705" y="898192"/>
                  </a:cubicBezTo>
                  <a:lnTo>
                    <a:pt x="54015" y="898192"/>
                  </a:lnTo>
                  <a:cubicBezTo>
                    <a:pt x="24184" y="898192"/>
                    <a:pt x="0" y="874009"/>
                    <a:pt x="0" y="844177"/>
                  </a:cubicBezTo>
                  <a:lnTo>
                    <a:pt x="0" y="54015"/>
                  </a:lnTo>
                  <a:cubicBezTo>
                    <a:pt x="0" y="24184"/>
                    <a:pt x="24184" y="0"/>
                    <a:pt x="54015" y="0"/>
                  </a:cubicBezTo>
                  <a:close/>
                </a:path>
              </a:pathLst>
            </a:custGeom>
            <a:blipFill>
              <a:blip r:embed="rId4"/>
              <a:stretch>
                <a:fillRect l="-67387" t="0" r="-67387" b="0"/>
              </a:stretch>
            </a:blipFill>
          </p:spPr>
        </p:sp>
      </p:grpSp>
      <p:sp>
        <p:nvSpPr>
          <p:cNvPr name="TextBox 14" id="14"/>
          <p:cNvSpPr txBox="true"/>
          <p:nvPr/>
        </p:nvSpPr>
        <p:spPr>
          <a:xfrm rot="0">
            <a:off x="611518" y="2918183"/>
            <a:ext cx="9541864" cy="1523283"/>
          </a:xfrm>
          <a:prstGeom prst="rect">
            <a:avLst/>
          </a:prstGeom>
        </p:spPr>
        <p:txBody>
          <a:bodyPr anchor="t" rtlCol="false" tIns="0" lIns="0" bIns="0" rIns="0">
            <a:spAutoFit/>
          </a:bodyPr>
          <a:lstStyle/>
          <a:p>
            <a:pPr algn="l">
              <a:lnSpc>
                <a:spcPts val="10709"/>
              </a:lnSpc>
            </a:pPr>
            <a:r>
              <a:rPr lang="en-US" sz="12902" b="true">
                <a:solidFill>
                  <a:srgbClr val="17E3B2"/>
                </a:solidFill>
                <a:latin typeface="DM Sans Bold"/>
                <a:ea typeface="DM Sans Bold"/>
                <a:cs typeface="DM Sans Bold"/>
                <a:sym typeface="DM Sans Bold"/>
              </a:rPr>
              <a:t>Thank You!</a:t>
            </a:r>
          </a:p>
        </p:txBody>
      </p:sp>
      <p:sp>
        <p:nvSpPr>
          <p:cNvPr name="TextBox 15" id="15"/>
          <p:cNvSpPr txBox="true"/>
          <p:nvPr/>
        </p:nvSpPr>
        <p:spPr>
          <a:xfrm rot="0">
            <a:off x="1028700" y="5368779"/>
            <a:ext cx="7126673" cy="711134"/>
          </a:xfrm>
          <a:prstGeom prst="rect">
            <a:avLst/>
          </a:prstGeom>
        </p:spPr>
        <p:txBody>
          <a:bodyPr anchor="t" rtlCol="false" tIns="0" lIns="0" bIns="0" rIns="0">
            <a:spAutoFit/>
          </a:bodyPr>
          <a:lstStyle/>
          <a:p>
            <a:pPr algn="just">
              <a:lnSpc>
                <a:spcPts val="2799"/>
              </a:lnSpc>
              <a:spcBef>
                <a:spcPct val="0"/>
              </a:spcBef>
            </a:pPr>
            <a:r>
              <a:rPr lang="en-US" sz="1999">
                <a:solidFill>
                  <a:srgbClr val="FFFFFF"/>
                </a:solidFill>
                <a:latin typeface="Poppins"/>
                <a:ea typeface="Poppins"/>
                <a:cs typeface="Poppins"/>
                <a:sym typeface="Poppins"/>
              </a:rPr>
              <a:t>“Thank y</a:t>
            </a:r>
            <a:r>
              <a:rPr lang="en-US" sz="1999">
                <a:solidFill>
                  <a:srgbClr val="FFFFFF"/>
                </a:solidFill>
                <a:latin typeface="Poppins"/>
                <a:ea typeface="Poppins"/>
                <a:cs typeface="Poppins"/>
                <a:sym typeface="Poppins"/>
              </a:rPr>
              <a:t>ou for being such an attentive audience. Your time and interest are truly appreciated.”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0">
            <a:off x="-5173055" y="-2043171"/>
            <a:ext cx="5754080" cy="8220114"/>
            <a:chOff x="0" y="0"/>
            <a:chExt cx="4445000" cy="6350000"/>
          </a:xfrm>
        </p:grpSpPr>
        <p:sp>
          <p:nvSpPr>
            <p:cNvPr name="Freeform 5" id="5"/>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sp>
        <p:nvSpPr>
          <p:cNvPr name="Freeform 6" id="6"/>
          <p:cNvSpPr/>
          <p:nvPr/>
        </p:nvSpPr>
        <p:spPr>
          <a:xfrm flipH="true" flipV="false" rot="0">
            <a:off x="17259300" y="9317747"/>
            <a:ext cx="753127" cy="761696"/>
          </a:xfrm>
          <a:custGeom>
            <a:avLst/>
            <a:gdLst/>
            <a:ahLst/>
            <a:cxnLst/>
            <a:rect r="r" b="b" t="t" l="l"/>
            <a:pathLst>
              <a:path h="761696" w="753127">
                <a:moveTo>
                  <a:pt x="753127" y="0"/>
                </a:moveTo>
                <a:lnTo>
                  <a:pt x="0" y="0"/>
                </a:lnTo>
                <a:lnTo>
                  <a:pt x="0" y="761696"/>
                </a:lnTo>
                <a:lnTo>
                  <a:pt x="753127" y="761696"/>
                </a:lnTo>
                <a:lnTo>
                  <a:pt x="75312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558890" y="2113088"/>
            <a:ext cx="8170044" cy="3704432"/>
          </a:xfrm>
          <a:custGeom>
            <a:avLst/>
            <a:gdLst/>
            <a:ahLst/>
            <a:cxnLst/>
            <a:rect r="r" b="b" t="t" l="l"/>
            <a:pathLst>
              <a:path h="3704432" w="8170044">
                <a:moveTo>
                  <a:pt x="0" y="0"/>
                </a:moveTo>
                <a:lnTo>
                  <a:pt x="8170044" y="0"/>
                </a:lnTo>
                <a:lnTo>
                  <a:pt x="8170044" y="3704433"/>
                </a:lnTo>
                <a:lnTo>
                  <a:pt x="0" y="3704433"/>
                </a:lnTo>
                <a:lnTo>
                  <a:pt x="0" y="0"/>
                </a:lnTo>
                <a:close/>
              </a:path>
            </a:pathLst>
          </a:custGeom>
          <a:blipFill>
            <a:blip r:embed="rId5">
              <a:extLst>
                <a:ext uri="{96DAC541-7B7A-43D3-8B79-37D633B846F1}">
                  <asvg:svgBlip xmlns:asvg="http://schemas.microsoft.com/office/drawing/2016/SVG/main" r:embed="rId6"/>
                </a:ext>
              </a:extLst>
            </a:blip>
            <a:stretch>
              <a:fillRect l="0" t="0" r="-71100" b="0"/>
            </a:stretch>
          </a:blipFill>
        </p:spPr>
      </p:sp>
      <p:sp>
        <p:nvSpPr>
          <p:cNvPr name="Freeform 8" id="8"/>
          <p:cNvSpPr/>
          <p:nvPr/>
        </p:nvSpPr>
        <p:spPr>
          <a:xfrm flipH="false" flipV="false" rot="0">
            <a:off x="275544" y="5979446"/>
            <a:ext cx="2719770" cy="1016514"/>
          </a:xfrm>
          <a:custGeom>
            <a:avLst/>
            <a:gdLst/>
            <a:ahLst/>
            <a:cxnLst/>
            <a:rect r="r" b="b" t="t" l="l"/>
            <a:pathLst>
              <a:path h="1016514" w="2719770">
                <a:moveTo>
                  <a:pt x="0" y="0"/>
                </a:moveTo>
                <a:lnTo>
                  <a:pt x="2719770" y="0"/>
                </a:lnTo>
                <a:lnTo>
                  <a:pt x="2719770" y="1016514"/>
                </a:lnTo>
                <a:lnTo>
                  <a:pt x="0" y="101651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3225136" y="5979446"/>
            <a:ext cx="2551984" cy="953804"/>
          </a:xfrm>
          <a:custGeom>
            <a:avLst/>
            <a:gdLst/>
            <a:ahLst/>
            <a:cxnLst/>
            <a:rect r="r" b="b" t="t" l="l"/>
            <a:pathLst>
              <a:path h="953804" w="2551984">
                <a:moveTo>
                  <a:pt x="0" y="0"/>
                </a:moveTo>
                <a:lnTo>
                  <a:pt x="2551984" y="0"/>
                </a:lnTo>
                <a:lnTo>
                  <a:pt x="2551984" y="953803"/>
                </a:lnTo>
                <a:lnTo>
                  <a:pt x="0" y="95380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6347788" y="6043296"/>
            <a:ext cx="2381146" cy="889953"/>
          </a:xfrm>
          <a:custGeom>
            <a:avLst/>
            <a:gdLst/>
            <a:ahLst/>
            <a:cxnLst/>
            <a:rect r="r" b="b" t="t" l="l"/>
            <a:pathLst>
              <a:path h="889953" w="2381146">
                <a:moveTo>
                  <a:pt x="0" y="0"/>
                </a:moveTo>
                <a:lnTo>
                  <a:pt x="2381146" y="0"/>
                </a:lnTo>
                <a:lnTo>
                  <a:pt x="2381146" y="889953"/>
                </a:lnTo>
                <a:lnTo>
                  <a:pt x="0" y="8899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1" id="11"/>
          <p:cNvGrpSpPr/>
          <p:nvPr/>
        </p:nvGrpSpPr>
        <p:grpSpPr>
          <a:xfrm rot="0">
            <a:off x="194033" y="7472210"/>
            <a:ext cx="2835292" cy="1216887"/>
            <a:chOff x="0" y="0"/>
            <a:chExt cx="746744" cy="320497"/>
          </a:xfrm>
        </p:grpSpPr>
        <p:sp>
          <p:nvSpPr>
            <p:cNvPr name="Freeform 12" id="12"/>
            <p:cNvSpPr/>
            <p:nvPr/>
          </p:nvSpPr>
          <p:spPr>
            <a:xfrm flipH="false" flipV="false" rot="0">
              <a:off x="0" y="0"/>
              <a:ext cx="746744" cy="320497"/>
            </a:xfrm>
            <a:custGeom>
              <a:avLst/>
              <a:gdLst/>
              <a:ahLst/>
              <a:cxnLst/>
              <a:rect r="r" b="b" t="t" l="l"/>
              <a:pathLst>
                <a:path h="320497" w="746744">
                  <a:moveTo>
                    <a:pt x="114683" y="0"/>
                  </a:moveTo>
                  <a:lnTo>
                    <a:pt x="632060" y="0"/>
                  </a:lnTo>
                  <a:cubicBezTo>
                    <a:pt x="695398" y="0"/>
                    <a:pt x="746744" y="51345"/>
                    <a:pt x="746744" y="114683"/>
                  </a:cubicBezTo>
                  <a:lnTo>
                    <a:pt x="746744" y="205814"/>
                  </a:lnTo>
                  <a:cubicBezTo>
                    <a:pt x="746744" y="269152"/>
                    <a:pt x="695398" y="320497"/>
                    <a:pt x="632060" y="320497"/>
                  </a:cubicBezTo>
                  <a:lnTo>
                    <a:pt x="114683" y="320497"/>
                  </a:lnTo>
                  <a:cubicBezTo>
                    <a:pt x="51345" y="320497"/>
                    <a:pt x="0" y="269152"/>
                    <a:pt x="0" y="205814"/>
                  </a:cubicBezTo>
                  <a:lnTo>
                    <a:pt x="0" y="114683"/>
                  </a:lnTo>
                  <a:cubicBezTo>
                    <a:pt x="0" y="51345"/>
                    <a:pt x="51345" y="0"/>
                    <a:pt x="114683" y="0"/>
                  </a:cubicBezTo>
                  <a:close/>
                </a:path>
              </a:pathLst>
            </a:custGeom>
            <a:solidFill>
              <a:srgbClr val="6AA809"/>
            </a:solidFill>
          </p:spPr>
        </p:sp>
        <p:sp>
          <p:nvSpPr>
            <p:cNvPr name="TextBox 13" id="13"/>
            <p:cNvSpPr txBox="true"/>
            <p:nvPr/>
          </p:nvSpPr>
          <p:spPr>
            <a:xfrm>
              <a:off x="0" y="-57150"/>
              <a:ext cx="746744" cy="377647"/>
            </a:xfrm>
            <a:prstGeom prst="rect">
              <a:avLst/>
            </a:prstGeom>
          </p:spPr>
          <p:txBody>
            <a:bodyPr anchor="ctr" rtlCol="false" tIns="50800" lIns="50800" bIns="50800" rIns="50800"/>
            <a:lstStyle/>
            <a:p>
              <a:pPr algn="ctr">
                <a:lnSpc>
                  <a:spcPts val="2520"/>
                </a:lnSpc>
              </a:pPr>
            </a:p>
          </p:txBody>
        </p:sp>
      </p:grpSp>
      <p:sp>
        <p:nvSpPr>
          <p:cNvPr name="TextBox 14" id="14"/>
          <p:cNvSpPr txBox="true"/>
          <p:nvPr/>
        </p:nvSpPr>
        <p:spPr>
          <a:xfrm rot="0">
            <a:off x="733672" y="528941"/>
            <a:ext cx="11783404" cy="1103819"/>
          </a:xfrm>
          <a:prstGeom prst="rect">
            <a:avLst/>
          </a:prstGeom>
        </p:spPr>
        <p:txBody>
          <a:bodyPr anchor="t" rtlCol="false" tIns="0" lIns="0" bIns="0" rIns="0">
            <a:spAutoFit/>
          </a:bodyPr>
          <a:lstStyle/>
          <a:p>
            <a:pPr algn="l">
              <a:lnSpc>
                <a:spcPts val="8210"/>
              </a:lnSpc>
            </a:pPr>
            <a:r>
              <a:rPr lang="en-US" b="true" sz="8210" spc="-180">
                <a:solidFill>
                  <a:srgbClr val="F2DA59"/>
                </a:solidFill>
                <a:latin typeface="Aileron Bold"/>
                <a:ea typeface="Aileron Bold"/>
                <a:cs typeface="Aileron Bold"/>
                <a:sym typeface="Aileron Bold"/>
              </a:rPr>
              <a:t>Meet The Team &amp; Topics</a:t>
            </a:r>
          </a:p>
        </p:txBody>
      </p:sp>
      <p:sp>
        <p:nvSpPr>
          <p:cNvPr name="TextBox 15" id="15"/>
          <p:cNvSpPr txBox="true"/>
          <p:nvPr/>
        </p:nvSpPr>
        <p:spPr>
          <a:xfrm rot="0">
            <a:off x="194033" y="6128734"/>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Sayma Sultana</a:t>
            </a:r>
          </a:p>
        </p:txBody>
      </p:sp>
      <p:sp>
        <p:nvSpPr>
          <p:cNvPr name="Freeform 16" id="16"/>
          <p:cNvSpPr/>
          <p:nvPr/>
        </p:nvSpPr>
        <p:spPr>
          <a:xfrm flipH="false" flipV="false" rot="0">
            <a:off x="9326046" y="2027363"/>
            <a:ext cx="8170044" cy="3704432"/>
          </a:xfrm>
          <a:custGeom>
            <a:avLst/>
            <a:gdLst/>
            <a:ahLst/>
            <a:cxnLst/>
            <a:rect r="r" b="b" t="t" l="l"/>
            <a:pathLst>
              <a:path h="3704432" w="8170044">
                <a:moveTo>
                  <a:pt x="0" y="0"/>
                </a:moveTo>
                <a:lnTo>
                  <a:pt x="8170044" y="0"/>
                </a:lnTo>
                <a:lnTo>
                  <a:pt x="8170044" y="3704433"/>
                </a:lnTo>
                <a:lnTo>
                  <a:pt x="0" y="3704433"/>
                </a:lnTo>
                <a:lnTo>
                  <a:pt x="0" y="0"/>
                </a:lnTo>
                <a:close/>
              </a:path>
            </a:pathLst>
          </a:custGeom>
          <a:blipFill>
            <a:blip r:embed="rId5">
              <a:extLst>
                <a:ext uri="{96DAC541-7B7A-43D3-8B79-37D633B846F1}">
                  <asvg:svgBlip xmlns:asvg="http://schemas.microsoft.com/office/drawing/2016/SVG/main" r:embed="rId6"/>
                </a:ext>
              </a:extLst>
            </a:blip>
            <a:stretch>
              <a:fillRect l="0" t="0" r="-71100" b="0"/>
            </a:stretch>
          </a:blipFill>
        </p:spPr>
      </p:sp>
      <p:grpSp>
        <p:nvGrpSpPr>
          <p:cNvPr name="Group 17" id="17"/>
          <p:cNvGrpSpPr/>
          <p:nvPr/>
        </p:nvGrpSpPr>
        <p:grpSpPr>
          <a:xfrm rot="0">
            <a:off x="12412034" y="3369576"/>
            <a:ext cx="1920892" cy="2219908"/>
            <a:chOff x="0" y="0"/>
            <a:chExt cx="994840" cy="1149702"/>
          </a:xfrm>
        </p:grpSpPr>
        <p:sp>
          <p:nvSpPr>
            <p:cNvPr name="Freeform 18" id="18"/>
            <p:cNvSpPr/>
            <p:nvPr/>
          </p:nvSpPr>
          <p:spPr>
            <a:xfrm flipH="false" flipV="false" rot="0">
              <a:off x="0" y="0"/>
              <a:ext cx="994840" cy="1149702"/>
            </a:xfrm>
            <a:custGeom>
              <a:avLst/>
              <a:gdLst/>
              <a:ahLst/>
              <a:cxnLst/>
              <a:rect r="r" b="b" t="t" l="l"/>
              <a:pathLst>
                <a:path h="1149702" w="994840">
                  <a:moveTo>
                    <a:pt x="92699" y="0"/>
                  </a:moveTo>
                  <a:lnTo>
                    <a:pt x="902141" y="0"/>
                  </a:lnTo>
                  <a:cubicBezTo>
                    <a:pt x="953337" y="0"/>
                    <a:pt x="994840" y="41503"/>
                    <a:pt x="994840" y="92699"/>
                  </a:cubicBezTo>
                  <a:lnTo>
                    <a:pt x="994840" y="1057003"/>
                  </a:lnTo>
                  <a:cubicBezTo>
                    <a:pt x="994840" y="1081589"/>
                    <a:pt x="985074" y="1105167"/>
                    <a:pt x="967689" y="1122551"/>
                  </a:cubicBezTo>
                  <a:cubicBezTo>
                    <a:pt x="950305" y="1139936"/>
                    <a:pt x="926727" y="1149702"/>
                    <a:pt x="902141" y="1149702"/>
                  </a:cubicBezTo>
                  <a:lnTo>
                    <a:pt x="92699" y="1149702"/>
                  </a:lnTo>
                  <a:cubicBezTo>
                    <a:pt x="68113" y="1149702"/>
                    <a:pt x="44535" y="1139936"/>
                    <a:pt x="27151" y="1122551"/>
                  </a:cubicBezTo>
                  <a:cubicBezTo>
                    <a:pt x="9766" y="1105167"/>
                    <a:pt x="0" y="1081589"/>
                    <a:pt x="0" y="1057003"/>
                  </a:cubicBezTo>
                  <a:lnTo>
                    <a:pt x="0" y="92699"/>
                  </a:lnTo>
                  <a:cubicBezTo>
                    <a:pt x="0" y="68113"/>
                    <a:pt x="9766" y="44535"/>
                    <a:pt x="27151" y="27151"/>
                  </a:cubicBezTo>
                  <a:cubicBezTo>
                    <a:pt x="44535" y="9766"/>
                    <a:pt x="68113" y="0"/>
                    <a:pt x="92699" y="0"/>
                  </a:cubicBezTo>
                  <a:close/>
                </a:path>
              </a:pathLst>
            </a:custGeom>
            <a:blipFill>
              <a:blip r:embed="rId11"/>
              <a:stretch>
                <a:fillRect l="-16871" t="-8286" r="0" b="-58409"/>
              </a:stretch>
            </a:blipFill>
            <a:ln w="57150" cap="rnd">
              <a:solidFill>
                <a:srgbClr val="FFFFFF"/>
              </a:solidFill>
              <a:prstDash val="solid"/>
              <a:round/>
            </a:ln>
          </p:spPr>
        </p:sp>
      </p:grpSp>
      <p:grpSp>
        <p:nvGrpSpPr>
          <p:cNvPr name="Group 19" id="19"/>
          <p:cNvGrpSpPr/>
          <p:nvPr/>
        </p:nvGrpSpPr>
        <p:grpSpPr>
          <a:xfrm rot="0">
            <a:off x="15338408" y="3369576"/>
            <a:ext cx="1920892" cy="2219908"/>
            <a:chOff x="0" y="0"/>
            <a:chExt cx="994840" cy="1149702"/>
          </a:xfrm>
        </p:grpSpPr>
        <p:sp>
          <p:nvSpPr>
            <p:cNvPr name="Freeform 20" id="20"/>
            <p:cNvSpPr/>
            <p:nvPr/>
          </p:nvSpPr>
          <p:spPr>
            <a:xfrm flipH="false" flipV="false" rot="0">
              <a:off x="0" y="0"/>
              <a:ext cx="994840" cy="1149702"/>
            </a:xfrm>
            <a:custGeom>
              <a:avLst/>
              <a:gdLst/>
              <a:ahLst/>
              <a:cxnLst/>
              <a:rect r="r" b="b" t="t" l="l"/>
              <a:pathLst>
                <a:path h="1149702" w="994840">
                  <a:moveTo>
                    <a:pt x="92699" y="0"/>
                  </a:moveTo>
                  <a:lnTo>
                    <a:pt x="902141" y="0"/>
                  </a:lnTo>
                  <a:cubicBezTo>
                    <a:pt x="953337" y="0"/>
                    <a:pt x="994840" y="41503"/>
                    <a:pt x="994840" y="92699"/>
                  </a:cubicBezTo>
                  <a:lnTo>
                    <a:pt x="994840" y="1057003"/>
                  </a:lnTo>
                  <a:cubicBezTo>
                    <a:pt x="994840" y="1081589"/>
                    <a:pt x="985074" y="1105167"/>
                    <a:pt x="967689" y="1122551"/>
                  </a:cubicBezTo>
                  <a:cubicBezTo>
                    <a:pt x="950305" y="1139936"/>
                    <a:pt x="926727" y="1149702"/>
                    <a:pt x="902141" y="1149702"/>
                  </a:cubicBezTo>
                  <a:lnTo>
                    <a:pt x="92699" y="1149702"/>
                  </a:lnTo>
                  <a:cubicBezTo>
                    <a:pt x="68113" y="1149702"/>
                    <a:pt x="44535" y="1139936"/>
                    <a:pt x="27151" y="1122551"/>
                  </a:cubicBezTo>
                  <a:cubicBezTo>
                    <a:pt x="9766" y="1105167"/>
                    <a:pt x="0" y="1081589"/>
                    <a:pt x="0" y="1057003"/>
                  </a:cubicBezTo>
                  <a:lnTo>
                    <a:pt x="0" y="92699"/>
                  </a:lnTo>
                  <a:cubicBezTo>
                    <a:pt x="0" y="68113"/>
                    <a:pt x="9766" y="44535"/>
                    <a:pt x="27151" y="27151"/>
                  </a:cubicBezTo>
                  <a:cubicBezTo>
                    <a:pt x="44535" y="9766"/>
                    <a:pt x="68113" y="0"/>
                    <a:pt x="92699" y="0"/>
                  </a:cubicBezTo>
                  <a:close/>
                </a:path>
              </a:pathLst>
            </a:custGeom>
            <a:blipFill>
              <a:blip r:embed="rId12"/>
              <a:stretch>
                <a:fillRect l="-7783" t="0" r="-7783" b="0"/>
              </a:stretch>
            </a:blipFill>
            <a:ln w="57150" cap="rnd">
              <a:solidFill>
                <a:srgbClr val="FFFFFF"/>
              </a:solidFill>
              <a:prstDash val="solid"/>
              <a:round/>
            </a:ln>
          </p:spPr>
        </p:sp>
      </p:grpSp>
      <p:grpSp>
        <p:nvGrpSpPr>
          <p:cNvPr name="Group 21" id="21"/>
          <p:cNvGrpSpPr/>
          <p:nvPr/>
        </p:nvGrpSpPr>
        <p:grpSpPr>
          <a:xfrm rot="0">
            <a:off x="9432614" y="3349342"/>
            <a:ext cx="1920892" cy="2219908"/>
            <a:chOff x="0" y="0"/>
            <a:chExt cx="994840" cy="1149702"/>
          </a:xfrm>
        </p:grpSpPr>
        <p:sp>
          <p:nvSpPr>
            <p:cNvPr name="Freeform 22" id="22"/>
            <p:cNvSpPr/>
            <p:nvPr/>
          </p:nvSpPr>
          <p:spPr>
            <a:xfrm flipH="false" flipV="false" rot="0">
              <a:off x="0" y="0"/>
              <a:ext cx="994840" cy="1149702"/>
            </a:xfrm>
            <a:custGeom>
              <a:avLst/>
              <a:gdLst/>
              <a:ahLst/>
              <a:cxnLst/>
              <a:rect r="r" b="b" t="t" l="l"/>
              <a:pathLst>
                <a:path h="1149702" w="994840">
                  <a:moveTo>
                    <a:pt x="92699" y="0"/>
                  </a:moveTo>
                  <a:lnTo>
                    <a:pt x="902141" y="0"/>
                  </a:lnTo>
                  <a:cubicBezTo>
                    <a:pt x="953337" y="0"/>
                    <a:pt x="994840" y="41503"/>
                    <a:pt x="994840" y="92699"/>
                  </a:cubicBezTo>
                  <a:lnTo>
                    <a:pt x="994840" y="1057003"/>
                  </a:lnTo>
                  <a:cubicBezTo>
                    <a:pt x="994840" y="1081589"/>
                    <a:pt x="985074" y="1105167"/>
                    <a:pt x="967689" y="1122551"/>
                  </a:cubicBezTo>
                  <a:cubicBezTo>
                    <a:pt x="950305" y="1139936"/>
                    <a:pt x="926727" y="1149702"/>
                    <a:pt x="902141" y="1149702"/>
                  </a:cubicBezTo>
                  <a:lnTo>
                    <a:pt x="92699" y="1149702"/>
                  </a:lnTo>
                  <a:cubicBezTo>
                    <a:pt x="68113" y="1149702"/>
                    <a:pt x="44535" y="1139936"/>
                    <a:pt x="27151" y="1122551"/>
                  </a:cubicBezTo>
                  <a:cubicBezTo>
                    <a:pt x="9766" y="1105167"/>
                    <a:pt x="0" y="1081589"/>
                    <a:pt x="0" y="1057003"/>
                  </a:cubicBezTo>
                  <a:lnTo>
                    <a:pt x="0" y="92699"/>
                  </a:lnTo>
                  <a:cubicBezTo>
                    <a:pt x="0" y="68113"/>
                    <a:pt x="9766" y="44535"/>
                    <a:pt x="27151" y="27151"/>
                  </a:cubicBezTo>
                  <a:cubicBezTo>
                    <a:pt x="44535" y="9766"/>
                    <a:pt x="68113" y="0"/>
                    <a:pt x="92699" y="0"/>
                  </a:cubicBezTo>
                  <a:close/>
                </a:path>
              </a:pathLst>
            </a:custGeom>
            <a:blipFill>
              <a:blip r:embed="rId13"/>
              <a:stretch>
                <a:fillRect l="-6855" t="0" r="-6855" b="0"/>
              </a:stretch>
            </a:blipFill>
            <a:ln w="57150" cap="rnd">
              <a:solidFill>
                <a:srgbClr val="FFFFFF"/>
              </a:solidFill>
              <a:prstDash val="solid"/>
              <a:round/>
            </a:ln>
          </p:spPr>
        </p:sp>
      </p:grpSp>
      <p:grpSp>
        <p:nvGrpSpPr>
          <p:cNvPr name="Group 23" id="23"/>
          <p:cNvGrpSpPr/>
          <p:nvPr/>
        </p:nvGrpSpPr>
        <p:grpSpPr>
          <a:xfrm rot="0">
            <a:off x="3624575" y="3329108"/>
            <a:ext cx="1920892" cy="2402687"/>
            <a:chOff x="0" y="0"/>
            <a:chExt cx="994840" cy="1244364"/>
          </a:xfrm>
        </p:grpSpPr>
        <p:sp>
          <p:nvSpPr>
            <p:cNvPr name="Freeform 24" id="24"/>
            <p:cNvSpPr/>
            <p:nvPr/>
          </p:nvSpPr>
          <p:spPr>
            <a:xfrm flipH="false" flipV="false" rot="0">
              <a:off x="0" y="0"/>
              <a:ext cx="994840" cy="1244364"/>
            </a:xfrm>
            <a:custGeom>
              <a:avLst/>
              <a:gdLst/>
              <a:ahLst/>
              <a:cxnLst/>
              <a:rect r="r" b="b" t="t" l="l"/>
              <a:pathLst>
                <a:path h="1244364" w="994840">
                  <a:moveTo>
                    <a:pt x="92699" y="0"/>
                  </a:moveTo>
                  <a:lnTo>
                    <a:pt x="902141" y="0"/>
                  </a:lnTo>
                  <a:cubicBezTo>
                    <a:pt x="953337" y="0"/>
                    <a:pt x="994840" y="41503"/>
                    <a:pt x="994840" y="92699"/>
                  </a:cubicBezTo>
                  <a:lnTo>
                    <a:pt x="994840" y="1151665"/>
                  </a:lnTo>
                  <a:cubicBezTo>
                    <a:pt x="994840" y="1176251"/>
                    <a:pt x="985074" y="1199829"/>
                    <a:pt x="967689" y="1217213"/>
                  </a:cubicBezTo>
                  <a:cubicBezTo>
                    <a:pt x="950305" y="1234598"/>
                    <a:pt x="926727" y="1244364"/>
                    <a:pt x="902141" y="1244364"/>
                  </a:cubicBezTo>
                  <a:lnTo>
                    <a:pt x="92699" y="1244364"/>
                  </a:lnTo>
                  <a:cubicBezTo>
                    <a:pt x="68113" y="1244364"/>
                    <a:pt x="44535" y="1234598"/>
                    <a:pt x="27151" y="1217213"/>
                  </a:cubicBezTo>
                  <a:cubicBezTo>
                    <a:pt x="9766" y="1199829"/>
                    <a:pt x="0" y="1176251"/>
                    <a:pt x="0" y="1151665"/>
                  </a:cubicBezTo>
                  <a:lnTo>
                    <a:pt x="0" y="92699"/>
                  </a:lnTo>
                  <a:cubicBezTo>
                    <a:pt x="0" y="68113"/>
                    <a:pt x="9766" y="44535"/>
                    <a:pt x="27151" y="27151"/>
                  </a:cubicBezTo>
                  <a:cubicBezTo>
                    <a:pt x="44535" y="9766"/>
                    <a:pt x="68113" y="0"/>
                    <a:pt x="92699" y="0"/>
                  </a:cubicBezTo>
                  <a:close/>
                </a:path>
              </a:pathLst>
            </a:custGeom>
            <a:blipFill>
              <a:blip r:embed="rId14"/>
              <a:stretch>
                <a:fillRect l="-4581" t="0" r="-4581" b="0"/>
              </a:stretch>
            </a:blipFill>
            <a:ln w="57150" cap="rnd">
              <a:solidFill>
                <a:srgbClr val="FFFFFF"/>
              </a:solidFill>
              <a:prstDash val="solid"/>
              <a:round/>
            </a:ln>
          </p:spPr>
        </p:sp>
      </p:grpSp>
      <p:grpSp>
        <p:nvGrpSpPr>
          <p:cNvPr name="Group 25" id="25"/>
          <p:cNvGrpSpPr/>
          <p:nvPr/>
        </p:nvGrpSpPr>
        <p:grpSpPr>
          <a:xfrm rot="0">
            <a:off x="6572269" y="3369576"/>
            <a:ext cx="1920892" cy="2311298"/>
            <a:chOff x="0" y="0"/>
            <a:chExt cx="994840" cy="1197033"/>
          </a:xfrm>
        </p:grpSpPr>
        <p:sp>
          <p:nvSpPr>
            <p:cNvPr name="Freeform 26" id="26"/>
            <p:cNvSpPr/>
            <p:nvPr/>
          </p:nvSpPr>
          <p:spPr>
            <a:xfrm flipH="false" flipV="false" rot="0">
              <a:off x="0" y="0"/>
              <a:ext cx="994840" cy="1197033"/>
            </a:xfrm>
            <a:custGeom>
              <a:avLst/>
              <a:gdLst/>
              <a:ahLst/>
              <a:cxnLst/>
              <a:rect r="r" b="b" t="t" l="l"/>
              <a:pathLst>
                <a:path h="1197033" w="994840">
                  <a:moveTo>
                    <a:pt x="92699" y="0"/>
                  </a:moveTo>
                  <a:lnTo>
                    <a:pt x="902141" y="0"/>
                  </a:lnTo>
                  <a:cubicBezTo>
                    <a:pt x="953337" y="0"/>
                    <a:pt x="994840" y="41503"/>
                    <a:pt x="994840" y="92699"/>
                  </a:cubicBezTo>
                  <a:lnTo>
                    <a:pt x="994840" y="1104334"/>
                  </a:lnTo>
                  <a:cubicBezTo>
                    <a:pt x="994840" y="1128920"/>
                    <a:pt x="985074" y="1152498"/>
                    <a:pt x="967689" y="1169882"/>
                  </a:cubicBezTo>
                  <a:cubicBezTo>
                    <a:pt x="950305" y="1187267"/>
                    <a:pt x="926727" y="1197033"/>
                    <a:pt x="902141" y="1197033"/>
                  </a:cubicBezTo>
                  <a:lnTo>
                    <a:pt x="92699" y="1197033"/>
                  </a:lnTo>
                  <a:cubicBezTo>
                    <a:pt x="41503" y="1197033"/>
                    <a:pt x="0" y="1155530"/>
                    <a:pt x="0" y="1104334"/>
                  </a:cubicBezTo>
                  <a:lnTo>
                    <a:pt x="0" y="92699"/>
                  </a:lnTo>
                  <a:cubicBezTo>
                    <a:pt x="0" y="68113"/>
                    <a:pt x="9766" y="44535"/>
                    <a:pt x="27151" y="27151"/>
                  </a:cubicBezTo>
                  <a:cubicBezTo>
                    <a:pt x="44535" y="9766"/>
                    <a:pt x="68113" y="0"/>
                    <a:pt x="92699" y="0"/>
                  </a:cubicBezTo>
                  <a:close/>
                </a:path>
              </a:pathLst>
            </a:custGeom>
            <a:blipFill>
              <a:blip r:embed="rId13"/>
              <a:stretch>
                <a:fillRect l="-9196" t="0" r="-9196" b="0"/>
              </a:stretch>
            </a:blipFill>
            <a:ln w="57150" cap="rnd">
              <a:solidFill>
                <a:srgbClr val="FFFFFF"/>
              </a:solidFill>
              <a:prstDash val="solid"/>
              <a:round/>
            </a:ln>
          </p:spPr>
        </p:sp>
      </p:grpSp>
      <p:grpSp>
        <p:nvGrpSpPr>
          <p:cNvPr name="Group 27" id="27"/>
          <p:cNvGrpSpPr/>
          <p:nvPr/>
        </p:nvGrpSpPr>
        <p:grpSpPr>
          <a:xfrm rot="0">
            <a:off x="674983" y="3278186"/>
            <a:ext cx="1920892" cy="2402687"/>
            <a:chOff x="0" y="0"/>
            <a:chExt cx="994840" cy="1244364"/>
          </a:xfrm>
        </p:grpSpPr>
        <p:sp>
          <p:nvSpPr>
            <p:cNvPr name="Freeform 28" id="28"/>
            <p:cNvSpPr/>
            <p:nvPr/>
          </p:nvSpPr>
          <p:spPr>
            <a:xfrm flipH="false" flipV="false" rot="0">
              <a:off x="0" y="0"/>
              <a:ext cx="994840" cy="1244364"/>
            </a:xfrm>
            <a:custGeom>
              <a:avLst/>
              <a:gdLst/>
              <a:ahLst/>
              <a:cxnLst/>
              <a:rect r="r" b="b" t="t" l="l"/>
              <a:pathLst>
                <a:path h="1244364" w="994840">
                  <a:moveTo>
                    <a:pt x="92699" y="0"/>
                  </a:moveTo>
                  <a:lnTo>
                    <a:pt x="902141" y="0"/>
                  </a:lnTo>
                  <a:cubicBezTo>
                    <a:pt x="953337" y="0"/>
                    <a:pt x="994840" y="41503"/>
                    <a:pt x="994840" y="92699"/>
                  </a:cubicBezTo>
                  <a:lnTo>
                    <a:pt x="994840" y="1151665"/>
                  </a:lnTo>
                  <a:cubicBezTo>
                    <a:pt x="994840" y="1176251"/>
                    <a:pt x="985074" y="1199829"/>
                    <a:pt x="967689" y="1217213"/>
                  </a:cubicBezTo>
                  <a:cubicBezTo>
                    <a:pt x="950305" y="1234598"/>
                    <a:pt x="926727" y="1244364"/>
                    <a:pt x="902141" y="1244364"/>
                  </a:cubicBezTo>
                  <a:lnTo>
                    <a:pt x="92699" y="1244364"/>
                  </a:lnTo>
                  <a:cubicBezTo>
                    <a:pt x="68113" y="1244364"/>
                    <a:pt x="44535" y="1234598"/>
                    <a:pt x="27151" y="1217213"/>
                  </a:cubicBezTo>
                  <a:cubicBezTo>
                    <a:pt x="9766" y="1199829"/>
                    <a:pt x="0" y="1176251"/>
                    <a:pt x="0" y="1151665"/>
                  </a:cubicBezTo>
                  <a:lnTo>
                    <a:pt x="0" y="92699"/>
                  </a:lnTo>
                  <a:cubicBezTo>
                    <a:pt x="0" y="68113"/>
                    <a:pt x="9766" y="44535"/>
                    <a:pt x="27151" y="27151"/>
                  </a:cubicBezTo>
                  <a:cubicBezTo>
                    <a:pt x="44535" y="9766"/>
                    <a:pt x="68113" y="0"/>
                    <a:pt x="92699" y="0"/>
                  </a:cubicBezTo>
                  <a:close/>
                </a:path>
              </a:pathLst>
            </a:custGeom>
            <a:blipFill>
              <a:blip r:embed="rId15"/>
              <a:stretch>
                <a:fillRect l="-828" t="0" r="-828" b="0"/>
              </a:stretch>
            </a:blipFill>
            <a:ln w="57150" cap="rnd">
              <a:solidFill>
                <a:srgbClr val="FFFFFF"/>
              </a:solidFill>
              <a:prstDash val="solid"/>
              <a:round/>
            </a:ln>
          </p:spPr>
        </p:sp>
      </p:grpSp>
      <p:sp>
        <p:nvSpPr>
          <p:cNvPr name="TextBox 29" id="29"/>
          <p:cNvSpPr txBox="true"/>
          <p:nvPr/>
        </p:nvSpPr>
        <p:spPr>
          <a:xfrm rot="0">
            <a:off x="189496" y="7666384"/>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Introduction</a:t>
            </a:r>
          </a:p>
        </p:txBody>
      </p:sp>
      <p:sp>
        <p:nvSpPr>
          <p:cNvPr name="TextBox 30" id="30"/>
          <p:cNvSpPr txBox="true"/>
          <p:nvPr/>
        </p:nvSpPr>
        <p:spPr>
          <a:xfrm rot="0">
            <a:off x="156059" y="8107220"/>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Overview</a:t>
            </a:r>
          </a:p>
        </p:txBody>
      </p:sp>
      <p:sp>
        <p:nvSpPr>
          <p:cNvPr name="TextBox 31" id="31"/>
          <p:cNvSpPr txBox="true"/>
          <p:nvPr/>
        </p:nvSpPr>
        <p:spPr>
          <a:xfrm rot="0">
            <a:off x="3059732" y="6097379"/>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Arif Khan</a:t>
            </a:r>
          </a:p>
        </p:txBody>
      </p:sp>
      <p:grpSp>
        <p:nvGrpSpPr>
          <p:cNvPr name="Group 32" id="32"/>
          <p:cNvGrpSpPr/>
          <p:nvPr/>
        </p:nvGrpSpPr>
        <p:grpSpPr>
          <a:xfrm rot="0">
            <a:off x="3173071" y="7399974"/>
            <a:ext cx="2941682" cy="1289122"/>
            <a:chOff x="0" y="0"/>
            <a:chExt cx="774764" cy="339522"/>
          </a:xfrm>
        </p:grpSpPr>
        <p:sp>
          <p:nvSpPr>
            <p:cNvPr name="Freeform 33" id="33"/>
            <p:cNvSpPr/>
            <p:nvPr/>
          </p:nvSpPr>
          <p:spPr>
            <a:xfrm flipH="false" flipV="false" rot="0">
              <a:off x="0" y="0"/>
              <a:ext cx="774764" cy="339522"/>
            </a:xfrm>
            <a:custGeom>
              <a:avLst/>
              <a:gdLst/>
              <a:ahLst/>
              <a:cxnLst/>
              <a:rect r="r" b="b" t="t" l="l"/>
              <a:pathLst>
                <a:path h="339522" w="774764">
                  <a:moveTo>
                    <a:pt x="110536" y="0"/>
                  </a:moveTo>
                  <a:lnTo>
                    <a:pt x="664228" y="0"/>
                  </a:lnTo>
                  <a:cubicBezTo>
                    <a:pt x="725275" y="0"/>
                    <a:pt x="774764" y="49488"/>
                    <a:pt x="774764" y="110536"/>
                  </a:cubicBezTo>
                  <a:lnTo>
                    <a:pt x="774764" y="228986"/>
                  </a:lnTo>
                  <a:cubicBezTo>
                    <a:pt x="774764" y="290033"/>
                    <a:pt x="725275" y="339522"/>
                    <a:pt x="664228" y="339522"/>
                  </a:cubicBezTo>
                  <a:lnTo>
                    <a:pt x="110536" y="339522"/>
                  </a:lnTo>
                  <a:cubicBezTo>
                    <a:pt x="81220" y="339522"/>
                    <a:pt x="53105" y="327876"/>
                    <a:pt x="32375" y="307147"/>
                  </a:cubicBezTo>
                  <a:cubicBezTo>
                    <a:pt x="11646" y="286417"/>
                    <a:pt x="0" y="258302"/>
                    <a:pt x="0" y="228986"/>
                  </a:cubicBezTo>
                  <a:lnTo>
                    <a:pt x="0" y="110536"/>
                  </a:lnTo>
                  <a:cubicBezTo>
                    <a:pt x="0" y="81220"/>
                    <a:pt x="11646" y="53105"/>
                    <a:pt x="32375" y="32375"/>
                  </a:cubicBezTo>
                  <a:cubicBezTo>
                    <a:pt x="53105" y="11646"/>
                    <a:pt x="81220" y="0"/>
                    <a:pt x="110536" y="0"/>
                  </a:cubicBezTo>
                  <a:close/>
                </a:path>
              </a:pathLst>
            </a:custGeom>
            <a:solidFill>
              <a:srgbClr val="006838"/>
            </a:solidFill>
          </p:spPr>
        </p:sp>
        <p:sp>
          <p:nvSpPr>
            <p:cNvPr name="TextBox 34" id="34"/>
            <p:cNvSpPr txBox="true"/>
            <p:nvPr/>
          </p:nvSpPr>
          <p:spPr>
            <a:xfrm>
              <a:off x="0" y="-57150"/>
              <a:ext cx="774764" cy="396672"/>
            </a:xfrm>
            <a:prstGeom prst="rect">
              <a:avLst/>
            </a:prstGeom>
          </p:spPr>
          <p:txBody>
            <a:bodyPr anchor="ctr" rtlCol="false" tIns="50800" lIns="50800" bIns="50800" rIns="50800"/>
            <a:lstStyle/>
            <a:p>
              <a:pPr algn="ctr">
                <a:lnSpc>
                  <a:spcPts val="2520"/>
                </a:lnSpc>
              </a:pPr>
            </a:p>
          </p:txBody>
        </p:sp>
      </p:grpSp>
      <p:sp>
        <p:nvSpPr>
          <p:cNvPr name="TextBox 35" id="35"/>
          <p:cNvSpPr txBox="true"/>
          <p:nvPr/>
        </p:nvSpPr>
        <p:spPr>
          <a:xfrm rot="0">
            <a:off x="3231962" y="7599971"/>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About Maslow</a:t>
            </a:r>
          </a:p>
        </p:txBody>
      </p:sp>
      <p:sp>
        <p:nvSpPr>
          <p:cNvPr name="TextBox 36" id="36"/>
          <p:cNvSpPr txBox="true"/>
          <p:nvPr/>
        </p:nvSpPr>
        <p:spPr>
          <a:xfrm rot="0">
            <a:off x="3202516" y="8107220"/>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Five levels needs</a:t>
            </a:r>
          </a:p>
        </p:txBody>
      </p:sp>
      <p:sp>
        <p:nvSpPr>
          <p:cNvPr name="Freeform 37" id="37"/>
          <p:cNvSpPr/>
          <p:nvPr/>
        </p:nvSpPr>
        <p:spPr>
          <a:xfrm flipH="false" flipV="false" rot="0">
            <a:off x="9158665" y="6014455"/>
            <a:ext cx="2381146" cy="889953"/>
          </a:xfrm>
          <a:custGeom>
            <a:avLst/>
            <a:gdLst/>
            <a:ahLst/>
            <a:cxnLst/>
            <a:rect r="r" b="b" t="t" l="l"/>
            <a:pathLst>
              <a:path h="889953" w="2381146">
                <a:moveTo>
                  <a:pt x="0" y="0"/>
                </a:moveTo>
                <a:lnTo>
                  <a:pt x="2381146" y="0"/>
                </a:lnTo>
                <a:lnTo>
                  <a:pt x="2381146" y="889953"/>
                </a:lnTo>
                <a:lnTo>
                  <a:pt x="0" y="8899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38" id="38"/>
          <p:cNvSpPr/>
          <p:nvPr/>
        </p:nvSpPr>
        <p:spPr>
          <a:xfrm flipH="false" flipV="false" rot="0">
            <a:off x="12096488" y="5950604"/>
            <a:ext cx="2551984" cy="953804"/>
          </a:xfrm>
          <a:custGeom>
            <a:avLst/>
            <a:gdLst/>
            <a:ahLst/>
            <a:cxnLst/>
            <a:rect r="r" b="b" t="t" l="l"/>
            <a:pathLst>
              <a:path h="953804" w="2551984">
                <a:moveTo>
                  <a:pt x="0" y="0"/>
                </a:moveTo>
                <a:lnTo>
                  <a:pt x="2551984" y="0"/>
                </a:lnTo>
                <a:lnTo>
                  <a:pt x="2551984" y="953804"/>
                </a:lnTo>
                <a:lnTo>
                  <a:pt x="0" y="95380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39" id="39"/>
          <p:cNvSpPr/>
          <p:nvPr/>
        </p:nvSpPr>
        <p:spPr>
          <a:xfrm flipH="false" flipV="false" rot="0">
            <a:off x="15194217" y="5950604"/>
            <a:ext cx="2381146" cy="889953"/>
          </a:xfrm>
          <a:custGeom>
            <a:avLst/>
            <a:gdLst/>
            <a:ahLst/>
            <a:cxnLst/>
            <a:rect r="r" b="b" t="t" l="l"/>
            <a:pathLst>
              <a:path h="889953" w="2381146">
                <a:moveTo>
                  <a:pt x="0" y="0"/>
                </a:moveTo>
                <a:lnTo>
                  <a:pt x="2381146" y="0"/>
                </a:lnTo>
                <a:lnTo>
                  <a:pt x="2381146" y="889953"/>
                </a:lnTo>
                <a:lnTo>
                  <a:pt x="0" y="8899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40" id="40"/>
          <p:cNvSpPr txBox="true"/>
          <p:nvPr/>
        </p:nvSpPr>
        <p:spPr>
          <a:xfrm rot="0">
            <a:off x="6096965" y="6129304"/>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Mariya Sanzi</a:t>
            </a:r>
          </a:p>
        </p:txBody>
      </p:sp>
      <p:sp>
        <p:nvSpPr>
          <p:cNvPr name="TextBox 41" id="41"/>
          <p:cNvSpPr txBox="true"/>
          <p:nvPr/>
        </p:nvSpPr>
        <p:spPr>
          <a:xfrm rot="0">
            <a:off x="8881334" y="6129304"/>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Humaira Akter</a:t>
            </a:r>
          </a:p>
        </p:txBody>
      </p:sp>
      <p:sp>
        <p:nvSpPr>
          <p:cNvPr name="TextBox 42" id="42"/>
          <p:cNvSpPr txBox="true"/>
          <p:nvPr/>
        </p:nvSpPr>
        <p:spPr>
          <a:xfrm rot="0">
            <a:off x="11954625" y="6122321"/>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Dipok Sarkar</a:t>
            </a:r>
          </a:p>
        </p:txBody>
      </p:sp>
      <p:sp>
        <p:nvSpPr>
          <p:cNvPr name="TextBox 43" id="43"/>
          <p:cNvSpPr txBox="true"/>
          <p:nvPr/>
        </p:nvSpPr>
        <p:spPr>
          <a:xfrm rot="0">
            <a:off x="14930453" y="6068537"/>
            <a:ext cx="2882791" cy="358969"/>
          </a:xfrm>
          <a:prstGeom prst="rect">
            <a:avLst/>
          </a:prstGeom>
        </p:spPr>
        <p:txBody>
          <a:bodyPr anchor="t" rtlCol="false" tIns="0" lIns="0" bIns="0" rIns="0">
            <a:spAutoFit/>
          </a:bodyPr>
          <a:lstStyle/>
          <a:p>
            <a:pPr algn="ctr">
              <a:lnSpc>
                <a:spcPts val="2872"/>
              </a:lnSpc>
            </a:pPr>
            <a:r>
              <a:rPr lang="en-US" b="true" sz="2373" spc="-52">
                <a:solidFill>
                  <a:srgbClr val="FFFFFF"/>
                </a:solidFill>
                <a:latin typeface="Aileron Bold"/>
                <a:ea typeface="Aileron Bold"/>
                <a:cs typeface="Aileron Bold"/>
                <a:sym typeface="Aileron Bold"/>
              </a:rPr>
              <a:t>Maruf Khan</a:t>
            </a:r>
          </a:p>
        </p:txBody>
      </p:sp>
      <p:grpSp>
        <p:nvGrpSpPr>
          <p:cNvPr name="Group 44" id="44"/>
          <p:cNvGrpSpPr/>
          <p:nvPr/>
        </p:nvGrpSpPr>
        <p:grpSpPr>
          <a:xfrm rot="0">
            <a:off x="6218657" y="7390449"/>
            <a:ext cx="2758966" cy="1327489"/>
            <a:chOff x="0" y="0"/>
            <a:chExt cx="726641" cy="349627"/>
          </a:xfrm>
        </p:grpSpPr>
        <p:sp>
          <p:nvSpPr>
            <p:cNvPr name="Freeform 45" id="45"/>
            <p:cNvSpPr/>
            <p:nvPr/>
          </p:nvSpPr>
          <p:spPr>
            <a:xfrm flipH="false" flipV="false" rot="0">
              <a:off x="0" y="0"/>
              <a:ext cx="726641" cy="349627"/>
            </a:xfrm>
            <a:custGeom>
              <a:avLst/>
              <a:gdLst/>
              <a:ahLst/>
              <a:cxnLst/>
              <a:rect r="r" b="b" t="t" l="l"/>
              <a:pathLst>
                <a:path h="349627" w="726641">
                  <a:moveTo>
                    <a:pt x="117856" y="0"/>
                  </a:moveTo>
                  <a:lnTo>
                    <a:pt x="608785" y="0"/>
                  </a:lnTo>
                  <a:cubicBezTo>
                    <a:pt x="673875" y="0"/>
                    <a:pt x="726641" y="52766"/>
                    <a:pt x="726641" y="117856"/>
                  </a:cubicBezTo>
                  <a:lnTo>
                    <a:pt x="726641" y="231771"/>
                  </a:lnTo>
                  <a:cubicBezTo>
                    <a:pt x="726641" y="296861"/>
                    <a:pt x="673875" y="349627"/>
                    <a:pt x="608785" y="349627"/>
                  </a:cubicBezTo>
                  <a:lnTo>
                    <a:pt x="117856" y="349627"/>
                  </a:lnTo>
                  <a:cubicBezTo>
                    <a:pt x="52766" y="349627"/>
                    <a:pt x="0" y="296861"/>
                    <a:pt x="0" y="231771"/>
                  </a:cubicBezTo>
                  <a:lnTo>
                    <a:pt x="0" y="117856"/>
                  </a:lnTo>
                  <a:cubicBezTo>
                    <a:pt x="0" y="52766"/>
                    <a:pt x="52766" y="0"/>
                    <a:pt x="117856" y="0"/>
                  </a:cubicBezTo>
                  <a:close/>
                </a:path>
              </a:pathLst>
            </a:custGeom>
            <a:solidFill>
              <a:srgbClr val="6AA809"/>
            </a:solidFill>
          </p:spPr>
        </p:sp>
        <p:sp>
          <p:nvSpPr>
            <p:cNvPr name="TextBox 46" id="46"/>
            <p:cNvSpPr txBox="true"/>
            <p:nvPr/>
          </p:nvSpPr>
          <p:spPr>
            <a:xfrm>
              <a:off x="0" y="-57150"/>
              <a:ext cx="726641" cy="406777"/>
            </a:xfrm>
            <a:prstGeom prst="rect">
              <a:avLst/>
            </a:prstGeom>
          </p:spPr>
          <p:txBody>
            <a:bodyPr anchor="ctr" rtlCol="false" tIns="50800" lIns="50800" bIns="50800" rIns="50800"/>
            <a:lstStyle/>
            <a:p>
              <a:pPr algn="ctr">
                <a:lnSpc>
                  <a:spcPts val="2520"/>
                </a:lnSpc>
              </a:pPr>
            </a:p>
          </p:txBody>
        </p:sp>
      </p:grpSp>
      <p:grpSp>
        <p:nvGrpSpPr>
          <p:cNvPr name="Group 47" id="47"/>
          <p:cNvGrpSpPr/>
          <p:nvPr/>
        </p:nvGrpSpPr>
        <p:grpSpPr>
          <a:xfrm rot="0">
            <a:off x="9144000" y="7361608"/>
            <a:ext cx="2758966" cy="1327489"/>
            <a:chOff x="0" y="0"/>
            <a:chExt cx="726641" cy="349627"/>
          </a:xfrm>
        </p:grpSpPr>
        <p:sp>
          <p:nvSpPr>
            <p:cNvPr name="Freeform 48" id="48"/>
            <p:cNvSpPr/>
            <p:nvPr/>
          </p:nvSpPr>
          <p:spPr>
            <a:xfrm flipH="false" flipV="false" rot="0">
              <a:off x="0" y="0"/>
              <a:ext cx="726641" cy="349627"/>
            </a:xfrm>
            <a:custGeom>
              <a:avLst/>
              <a:gdLst/>
              <a:ahLst/>
              <a:cxnLst/>
              <a:rect r="r" b="b" t="t" l="l"/>
              <a:pathLst>
                <a:path h="349627" w="726641">
                  <a:moveTo>
                    <a:pt x="117856" y="0"/>
                  </a:moveTo>
                  <a:lnTo>
                    <a:pt x="608785" y="0"/>
                  </a:lnTo>
                  <a:cubicBezTo>
                    <a:pt x="673875" y="0"/>
                    <a:pt x="726641" y="52766"/>
                    <a:pt x="726641" y="117856"/>
                  </a:cubicBezTo>
                  <a:lnTo>
                    <a:pt x="726641" y="231771"/>
                  </a:lnTo>
                  <a:cubicBezTo>
                    <a:pt x="726641" y="296861"/>
                    <a:pt x="673875" y="349627"/>
                    <a:pt x="608785" y="349627"/>
                  </a:cubicBezTo>
                  <a:lnTo>
                    <a:pt x="117856" y="349627"/>
                  </a:lnTo>
                  <a:cubicBezTo>
                    <a:pt x="52766" y="349627"/>
                    <a:pt x="0" y="296861"/>
                    <a:pt x="0" y="231771"/>
                  </a:cubicBezTo>
                  <a:lnTo>
                    <a:pt x="0" y="117856"/>
                  </a:lnTo>
                  <a:cubicBezTo>
                    <a:pt x="0" y="52766"/>
                    <a:pt x="52766" y="0"/>
                    <a:pt x="117856" y="0"/>
                  </a:cubicBezTo>
                  <a:close/>
                </a:path>
              </a:pathLst>
            </a:custGeom>
            <a:solidFill>
              <a:srgbClr val="6AA809"/>
            </a:solidFill>
          </p:spPr>
        </p:sp>
        <p:sp>
          <p:nvSpPr>
            <p:cNvPr name="TextBox 49" id="49"/>
            <p:cNvSpPr txBox="true"/>
            <p:nvPr/>
          </p:nvSpPr>
          <p:spPr>
            <a:xfrm>
              <a:off x="0" y="-57150"/>
              <a:ext cx="726641" cy="406777"/>
            </a:xfrm>
            <a:prstGeom prst="rect">
              <a:avLst/>
            </a:prstGeom>
          </p:spPr>
          <p:txBody>
            <a:bodyPr anchor="ctr" rtlCol="false" tIns="50800" lIns="50800" bIns="50800" rIns="50800"/>
            <a:lstStyle/>
            <a:p>
              <a:pPr algn="ctr">
                <a:lnSpc>
                  <a:spcPts val="2520"/>
                </a:lnSpc>
              </a:pPr>
            </a:p>
          </p:txBody>
        </p:sp>
      </p:grpSp>
      <p:grpSp>
        <p:nvGrpSpPr>
          <p:cNvPr name="Group 50" id="50"/>
          <p:cNvGrpSpPr/>
          <p:nvPr/>
        </p:nvGrpSpPr>
        <p:grpSpPr>
          <a:xfrm rot="0">
            <a:off x="12093466" y="7361608"/>
            <a:ext cx="2758966" cy="1327489"/>
            <a:chOff x="0" y="0"/>
            <a:chExt cx="726641" cy="349627"/>
          </a:xfrm>
        </p:grpSpPr>
        <p:sp>
          <p:nvSpPr>
            <p:cNvPr name="Freeform 51" id="51"/>
            <p:cNvSpPr/>
            <p:nvPr/>
          </p:nvSpPr>
          <p:spPr>
            <a:xfrm flipH="false" flipV="false" rot="0">
              <a:off x="0" y="0"/>
              <a:ext cx="726641" cy="349627"/>
            </a:xfrm>
            <a:custGeom>
              <a:avLst/>
              <a:gdLst/>
              <a:ahLst/>
              <a:cxnLst/>
              <a:rect r="r" b="b" t="t" l="l"/>
              <a:pathLst>
                <a:path h="349627" w="726641">
                  <a:moveTo>
                    <a:pt x="117856" y="0"/>
                  </a:moveTo>
                  <a:lnTo>
                    <a:pt x="608785" y="0"/>
                  </a:lnTo>
                  <a:cubicBezTo>
                    <a:pt x="673875" y="0"/>
                    <a:pt x="726641" y="52766"/>
                    <a:pt x="726641" y="117856"/>
                  </a:cubicBezTo>
                  <a:lnTo>
                    <a:pt x="726641" y="231771"/>
                  </a:lnTo>
                  <a:cubicBezTo>
                    <a:pt x="726641" y="296861"/>
                    <a:pt x="673875" y="349627"/>
                    <a:pt x="608785" y="349627"/>
                  </a:cubicBezTo>
                  <a:lnTo>
                    <a:pt x="117856" y="349627"/>
                  </a:lnTo>
                  <a:cubicBezTo>
                    <a:pt x="52766" y="349627"/>
                    <a:pt x="0" y="296861"/>
                    <a:pt x="0" y="231771"/>
                  </a:cubicBezTo>
                  <a:lnTo>
                    <a:pt x="0" y="117856"/>
                  </a:lnTo>
                  <a:cubicBezTo>
                    <a:pt x="0" y="52766"/>
                    <a:pt x="52766" y="0"/>
                    <a:pt x="117856" y="0"/>
                  </a:cubicBezTo>
                  <a:close/>
                </a:path>
              </a:pathLst>
            </a:custGeom>
            <a:solidFill>
              <a:srgbClr val="006838"/>
            </a:solidFill>
          </p:spPr>
        </p:sp>
        <p:sp>
          <p:nvSpPr>
            <p:cNvPr name="TextBox 52" id="52"/>
            <p:cNvSpPr txBox="true"/>
            <p:nvPr/>
          </p:nvSpPr>
          <p:spPr>
            <a:xfrm>
              <a:off x="0" y="-57150"/>
              <a:ext cx="726641" cy="406777"/>
            </a:xfrm>
            <a:prstGeom prst="rect">
              <a:avLst/>
            </a:prstGeom>
          </p:spPr>
          <p:txBody>
            <a:bodyPr anchor="ctr" rtlCol="false" tIns="50800" lIns="50800" bIns="50800" rIns="50800"/>
            <a:lstStyle/>
            <a:p>
              <a:pPr algn="ctr">
                <a:lnSpc>
                  <a:spcPts val="2520"/>
                </a:lnSpc>
              </a:pPr>
            </a:p>
          </p:txBody>
        </p:sp>
      </p:grpSp>
      <p:grpSp>
        <p:nvGrpSpPr>
          <p:cNvPr name="Group 53" id="53"/>
          <p:cNvGrpSpPr/>
          <p:nvPr/>
        </p:nvGrpSpPr>
        <p:grpSpPr>
          <a:xfrm rot="0">
            <a:off x="15042932" y="7361608"/>
            <a:ext cx="2758966" cy="1327489"/>
            <a:chOff x="0" y="0"/>
            <a:chExt cx="726641" cy="349627"/>
          </a:xfrm>
        </p:grpSpPr>
        <p:sp>
          <p:nvSpPr>
            <p:cNvPr name="Freeform 54" id="54"/>
            <p:cNvSpPr/>
            <p:nvPr/>
          </p:nvSpPr>
          <p:spPr>
            <a:xfrm flipH="false" flipV="false" rot="0">
              <a:off x="0" y="0"/>
              <a:ext cx="726641" cy="349627"/>
            </a:xfrm>
            <a:custGeom>
              <a:avLst/>
              <a:gdLst/>
              <a:ahLst/>
              <a:cxnLst/>
              <a:rect r="r" b="b" t="t" l="l"/>
              <a:pathLst>
                <a:path h="349627" w="726641">
                  <a:moveTo>
                    <a:pt x="117856" y="0"/>
                  </a:moveTo>
                  <a:lnTo>
                    <a:pt x="608785" y="0"/>
                  </a:lnTo>
                  <a:cubicBezTo>
                    <a:pt x="673875" y="0"/>
                    <a:pt x="726641" y="52766"/>
                    <a:pt x="726641" y="117856"/>
                  </a:cubicBezTo>
                  <a:lnTo>
                    <a:pt x="726641" y="231771"/>
                  </a:lnTo>
                  <a:cubicBezTo>
                    <a:pt x="726641" y="296861"/>
                    <a:pt x="673875" y="349627"/>
                    <a:pt x="608785" y="349627"/>
                  </a:cubicBezTo>
                  <a:lnTo>
                    <a:pt x="117856" y="349627"/>
                  </a:lnTo>
                  <a:cubicBezTo>
                    <a:pt x="52766" y="349627"/>
                    <a:pt x="0" y="296861"/>
                    <a:pt x="0" y="231771"/>
                  </a:cubicBezTo>
                  <a:lnTo>
                    <a:pt x="0" y="117856"/>
                  </a:lnTo>
                  <a:cubicBezTo>
                    <a:pt x="0" y="52766"/>
                    <a:pt x="52766" y="0"/>
                    <a:pt x="117856" y="0"/>
                  </a:cubicBezTo>
                  <a:close/>
                </a:path>
              </a:pathLst>
            </a:custGeom>
            <a:solidFill>
              <a:srgbClr val="6AA809"/>
            </a:solidFill>
          </p:spPr>
        </p:sp>
        <p:sp>
          <p:nvSpPr>
            <p:cNvPr name="TextBox 55" id="55"/>
            <p:cNvSpPr txBox="true"/>
            <p:nvPr/>
          </p:nvSpPr>
          <p:spPr>
            <a:xfrm>
              <a:off x="0" y="-57150"/>
              <a:ext cx="726641" cy="406777"/>
            </a:xfrm>
            <a:prstGeom prst="rect">
              <a:avLst/>
            </a:prstGeom>
          </p:spPr>
          <p:txBody>
            <a:bodyPr anchor="ctr" rtlCol="false" tIns="50800" lIns="50800" bIns="50800" rIns="50800"/>
            <a:lstStyle/>
            <a:p>
              <a:pPr algn="ctr">
                <a:lnSpc>
                  <a:spcPts val="2520"/>
                </a:lnSpc>
              </a:pPr>
            </a:p>
          </p:txBody>
        </p:sp>
      </p:grpSp>
      <p:sp>
        <p:nvSpPr>
          <p:cNvPr name="TextBox 56" id="56"/>
          <p:cNvSpPr txBox="true"/>
          <p:nvPr/>
        </p:nvSpPr>
        <p:spPr>
          <a:xfrm rot="0">
            <a:off x="6173258" y="7685213"/>
            <a:ext cx="2882791" cy="340139"/>
          </a:xfrm>
          <a:prstGeom prst="rect">
            <a:avLst/>
          </a:prstGeom>
        </p:spPr>
        <p:txBody>
          <a:bodyPr anchor="t" rtlCol="false" tIns="0" lIns="0" bIns="0" rIns="0">
            <a:spAutoFit/>
          </a:bodyPr>
          <a:lstStyle/>
          <a:p>
            <a:pPr algn="ctr">
              <a:lnSpc>
                <a:spcPts val="2630"/>
              </a:lnSpc>
            </a:pPr>
            <a:r>
              <a:rPr lang="en-US" b="true" sz="2173" spc="-47">
                <a:solidFill>
                  <a:srgbClr val="FFFFFF"/>
                </a:solidFill>
                <a:latin typeface="Aileron Bold"/>
                <a:ea typeface="Aileron Bold"/>
                <a:cs typeface="Aileron Bold"/>
                <a:sym typeface="Aileron Bold"/>
              </a:rPr>
              <a:t>Physiological Needs,</a:t>
            </a:r>
          </a:p>
        </p:txBody>
      </p:sp>
      <p:sp>
        <p:nvSpPr>
          <p:cNvPr name="TextBox 57" id="57"/>
          <p:cNvSpPr txBox="true"/>
          <p:nvPr/>
        </p:nvSpPr>
        <p:spPr>
          <a:xfrm rot="0">
            <a:off x="6151982" y="8126049"/>
            <a:ext cx="2882791" cy="340139"/>
          </a:xfrm>
          <a:prstGeom prst="rect">
            <a:avLst/>
          </a:prstGeom>
        </p:spPr>
        <p:txBody>
          <a:bodyPr anchor="t" rtlCol="false" tIns="0" lIns="0" bIns="0" rIns="0">
            <a:spAutoFit/>
          </a:bodyPr>
          <a:lstStyle/>
          <a:p>
            <a:pPr algn="ctr">
              <a:lnSpc>
                <a:spcPts val="2630"/>
              </a:lnSpc>
            </a:pPr>
            <a:r>
              <a:rPr lang="en-US" b="true" sz="2173" spc="-47">
                <a:solidFill>
                  <a:srgbClr val="FFFFFF"/>
                </a:solidFill>
                <a:latin typeface="Aileron Bold"/>
                <a:ea typeface="Aileron Bold"/>
                <a:cs typeface="Aileron Bold"/>
                <a:sym typeface="Aileron Bold"/>
              </a:rPr>
              <a:t>Safety Needs</a:t>
            </a:r>
          </a:p>
        </p:txBody>
      </p:sp>
      <p:sp>
        <p:nvSpPr>
          <p:cNvPr name="TextBox 58" id="58"/>
          <p:cNvSpPr txBox="true"/>
          <p:nvPr/>
        </p:nvSpPr>
        <p:spPr>
          <a:xfrm rot="0">
            <a:off x="9158665" y="7642326"/>
            <a:ext cx="2795960" cy="635608"/>
          </a:xfrm>
          <a:prstGeom prst="rect">
            <a:avLst/>
          </a:prstGeom>
        </p:spPr>
        <p:txBody>
          <a:bodyPr anchor="t" rtlCol="false" tIns="0" lIns="0" bIns="0" rIns="0">
            <a:spAutoFit/>
          </a:bodyPr>
          <a:lstStyle/>
          <a:p>
            <a:pPr algn="ctr">
              <a:lnSpc>
                <a:spcPts val="2509"/>
              </a:lnSpc>
            </a:pPr>
            <a:r>
              <a:rPr lang="en-US" b="true" sz="2073" spc="-45">
                <a:solidFill>
                  <a:srgbClr val="FFFFFF"/>
                </a:solidFill>
                <a:latin typeface="Aileron Bold"/>
                <a:ea typeface="Aileron Bold"/>
                <a:cs typeface="Aileron Bold"/>
                <a:sym typeface="Aileron Bold"/>
              </a:rPr>
              <a:t>Love &amp; Belongingness Needs</a:t>
            </a:r>
          </a:p>
        </p:txBody>
      </p:sp>
      <p:sp>
        <p:nvSpPr>
          <p:cNvPr name="TextBox 59" id="59"/>
          <p:cNvSpPr txBox="true"/>
          <p:nvPr/>
        </p:nvSpPr>
        <p:spPr>
          <a:xfrm rot="0">
            <a:off x="12097500" y="7771247"/>
            <a:ext cx="2795960" cy="321250"/>
          </a:xfrm>
          <a:prstGeom prst="rect">
            <a:avLst/>
          </a:prstGeom>
        </p:spPr>
        <p:txBody>
          <a:bodyPr anchor="t" rtlCol="false" tIns="0" lIns="0" bIns="0" rIns="0">
            <a:spAutoFit/>
          </a:bodyPr>
          <a:lstStyle/>
          <a:p>
            <a:pPr algn="ctr">
              <a:lnSpc>
                <a:spcPts val="2509"/>
              </a:lnSpc>
            </a:pPr>
            <a:r>
              <a:rPr lang="en-US" b="true" sz="2073" spc="-45">
                <a:solidFill>
                  <a:srgbClr val="FFFFFF"/>
                </a:solidFill>
                <a:latin typeface="Aileron Bold"/>
                <a:ea typeface="Aileron Bold"/>
                <a:cs typeface="Aileron Bold"/>
                <a:sym typeface="Aileron Bold"/>
              </a:rPr>
              <a:t>Esteem Needs</a:t>
            </a:r>
          </a:p>
        </p:txBody>
      </p:sp>
      <p:sp>
        <p:nvSpPr>
          <p:cNvPr name="TextBox 60" id="60"/>
          <p:cNvSpPr txBox="true"/>
          <p:nvPr/>
        </p:nvSpPr>
        <p:spPr>
          <a:xfrm rot="0">
            <a:off x="15017285" y="7456889"/>
            <a:ext cx="2795960" cy="635608"/>
          </a:xfrm>
          <a:prstGeom prst="rect">
            <a:avLst/>
          </a:prstGeom>
        </p:spPr>
        <p:txBody>
          <a:bodyPr anchor="t" rtlCol="false" tIns="0" lIns="0" bIns="0" rIns="0">
            <a:spAutoFit/>
          </a:bodyPr>
          <a:lstStyle/>
          <a:p>
            <a:pPr algn="ctr">
              <a:lnSpc>
                <a:spcPts val="2509"/>
              </a:lnSpc>
            </a:pPr>
            <a:r>
              <a:rPr lang="en-US" b="true" sz="2073" spc="-45">
                <a:solidFill>
                  <a:srgbClr val="FFFFFF"/>
                </a:solidFill>
                <a:latin typeface="Aileron Bold"/>
                <a:ea typeface="Aileron Bold"/>
                <a:cs typeface="Aileron Bold"/>
                <a:sym typeface="Aileron Bold"/>
              </a:rPr>
              <a:t>Self-Actualization Needs</a:t>
            </a:r>
          </a:p>
        </p:txBody>
      </p:sp>
      <p:sp>
        <p:nvSpPr>
          <p:cNvPr name="TextBox 61" id="61"/>
          <p:cNvSpPr txBox="true"/>
          <p:nvPr/>
        </p:nvSpPr>
        <p:spPr>
          <a:xfrm rot="0">
            <a:off x="15009973" y="8217204"/>
            <a:ext cx="2795960" cy="321250"/>
          </a:xfrm>
          <a:prstGeom prst="rect">
            <a:avLst/>
          </a:prstGeom>
        </p:spPr>
        <p:txBody>
          <a:bodyPr anchor="t" rtlCol="false" tIns="0" lIns="0" bIns="0" rIns="0">
            <a:spAutoFit/>
          </a:bodyPr>
          <a:lstStyle/>
          <a:p>
            <a:pPr algn="ctr">
              <a:lnSpc>
                <a:spcPts val="2509"/>
              </a:lnSpc>
            </a:pPr>
            <a:r>
              <a:rPr lang="en-US" b="true" sz="2073" spc="-45">
                <a:solidFill>
                  <a:srgbClr val="FFFFFF"/>
                </a:solidFill>
                <a:latin typeface="Aileron Bold"/>
                <a:ea typeface="Aileron Bold"/>
                <a:cs typeface="Aileron Bold"/>
                <a:sym typeface="Aileron Bold"/>
              </a:rPr>
              <a:t>Maslow Limitations</a:t>
            </a:r>
          </a:p>
        </p:txBody>
      </p:sp>
      <p:sp>
        <p:nvSpPr>
          <p:cNvPr name="TextBox 62" id="62"/>
          <p:cNvSpPr txBox="true"/>
          <p:nvPr/>
        </p:nvSpPr>
        <p:spPr>
          <a:xfrm rot="0">
            <a:off x="3076824" y="6488273"/>
            <a:ext cx="2882791" cy="264481"/>
          </a:xfrm>
          <a:prstGeom prst="rect">
            <a:avLst/>
          </a:prstGeom>
        </p:spPr>
        <p:txBody>
          <a:bodyPr anchor="t" rtlCol="false" tIns="0" lIns="0" bIns="0" rIns="0">
            <a:spAutoFit/>
          </a:bodyPr>
          <a:lstStyle/>
          <a:p>
            <a:pPr algn="ctr">
              <a:lnSpc>
                <a:spcPts val="2146"/>
              </a:lnSpc>
            </a:pPr>
            <a:r>
              <a:rPr lang="en-US" b="true" sz="1773" spc="-39">
                <a:solidFill>
                  <a:srgbClr val="C1FF72"/>
                </a:solidFill>
                <a:latin typeface="Aileron Bold"/>
                <a:ea typeface="Aileron Bold"/>
                <a:cs typeface="Aileron Bold"/>
                <a:sym typeface="Aileron Bold"/>
              </a:rPr>
              <a:t>2223081071</a:t>
            </a:r>
          </a:p>
        </p:txBody>
      </p:sp>
      <p:sp>
        <p:nvSpPr>
          <p:cNvPr name="TextBox 63" id="63"/>
          <p:cNvSpPr txBox="true"/>
          <p:nvPr/>
        </p:nvSpPr>
        <p:spPr>
          <a:xfrm rot="0">
            <a:off x="14885041" y="6456348"/>
            <a:ext cx="2882791" cy="264481"/>
          </a:xfrm>
          <a:prstGeom prst="rect">
            <a:avLst/>
          </a:prstGeom>
        </p:spPr>
        <p:txBody>
          <a:bodyPr anchor="t" rtlCol="false" tIns="0" lIns="0" bIns="0" rIns="0">
            <a:spAutoFit/>
          </a:bodyPr>
          <a:lstStyle/>
          <a:p>
            <a:pPr algn="ctr">
              <a:lnSpc>
                <a:spcPts val="2146"/>
              </a:lnSpc>
            </a:pPr>
            <a:r>
              <a:rPr lang="en-US" b="true" sz="1773" spc="-39">
                <a:solidFill>
                  <a:srgbClr val="000000"/>
                </a:solidFill>
                <a:latin typeface="Aileron Bold"/>
                <a:ea typeface="Aileron Bold"/>
                <a:cs typeface="Aileron Bold"/>
                <a:sym typeface="Aileron Bold"/>
              </a:rPr>
              <a:t>2223081070</a:t>
            </a:r>
          </a:p>
        </p:txBody>
      </p:sp>
      <p:sp>
        <p:nvSpPr>
          <p:cNvPr name="TextBox 64" id="64"/>
          <p:cNvSpPr txBox="true"/>
          <p:nvPr/>
        </p:nvSpPr>
        <p:spPr>
          <a:xfrm rot="0">
            <a:off x="146534" y="6528592"/>
            <a:ext cx="2882791" cy="264481"/>
          </a:xfrm>
          <a:prstGeom prst="rect">
            <a:avLst/>
          </a:prstGeom>
        </p:spPr>
        <p:txBody>
          <a:bodyPr anchor="t" rtlCol="false" tIns="0" lIns="0" bIns="0" rIns="0">
            <a:spAutoFit/>
          </a:bodyPr>
          <a:lstStyle/>
          <a:p>
            <a:pPr algn="ctr">
              <a:lnSpc>
                <a:spcPts val="2146"/>
              </a:lnSpc>
            </a:pPr>
            <a:r>
              <a:rPr lang="en-US" b="true" sz="1773" spc="-39">
                <a:solidFill>
                  <a:srgbClr val="000000"/>
                </a:solidFill>
                <a:latin typeface="Aileron Bold"/>
                <a:ea typeface="Aileron Bold"/>
                <a:cs typeface="Aileron Bold"/>
                <a:sym typeface="Aileron Bold"/>
              </a:rPr>
              <a:t>2223081069</a:t>
            </a:r>
          </a:p>
        </p:txBody>
      </p:sp>
      <p:sp>
        <p:nvSpPr>
          <p:cNvPr name="TextBox 65" id="65"/>
          <p:cNvSpPr txBox="true"/>
          <p:nvPr/>
        </p:nvSpPr>
        <p:spPr>
          <a:xfrm rot="0">
            <a:off x="8874554" y="6528592"/>
            <a:ext cx="2882791" cy="264481"/>
          </a:xfrm>
          <a:prstGeom prst="rect">
            <a:avLst/>
          </a:prstGeom>
        </p:spPr>
        <p:txBody>
          <a:bodyPr anchor="t" rtlCol="false" tIns="0" lIns="0" bIns="0" rIns="0">
            <a:spAutoFit/>
          </a:bodyPr>
          <a:lstStyle/>
          <a:p>
            <a:pPr algn="ctr">
              <a:lnSpc>
                <a:spcPts val="2146"/>
              </a:lnSpc>
            </a:pPr>
            <a:r>
              <a:rPr lang="en-US" b="true" sz="1773" spc="-39">
                <a:solidFill>
                  <a:srgbClr val="000000"/>
                </a:solidFill>
                <a:latin typeface="Aileron Bold"/>
                <a:ea typeface="Aileron Bold"/>
                <a:cs typeface="Aileron Bold"/>
                <a:sym typeface="Aileron Bold"/>
              </a:rPr>
              <a:t>22230810750</a:t>
            </a:r>
          </a:p>
        </p:txBody>
      </p:sp>
      <p:sp>
        <p:nvSpPr>
          <p:cNvPr name="TextBox 66" id="66"/>
          <p:cNvSpPr txBox="true"/>
          <p:nvPr/>
        </p:nvSpPr>
        <p:spPr>
          <a:xfrm rot="0">
            <a:off x="6045340" y="6528592"/>
            <a:ext cx="2882791" cy="264481"/>
          </a:xfrm>
          <a:prstGeom prst="rect">
            <a:avLst/>
          </a:prstGeom>
        </p:spPr>
        <p:txBody>
          <a:bodyPr anchor="t" rtlCol="false" tIns="0" lIns="0" bIns="0" rIns="0">
            <a:spAutoFit/>
          </a:bodyPr>
          <a:lstStyle/>
          <a:p>
            <a:pPr algn="ctr">
              <a:lnSpc>
                <a:spcPts val="2146"/>
              </a:lnSpc>
            </a:pPr>
            <a:r>
              <a:rPr lang="en-US" b="true" sz="1773" spc="-39">
                <a:solidFill>
                  <a:srgbClr val="000000"/>
                </a:solidFill>
                <a:latin typeface="Aileron Bold"/>
                <a:ea typeface="Aileron Bold"/>
                <a:cs typeface="Aileron Bold"/>
                <a:sym typeface="Aileron Bold"/>
              </a:rPr>
              <a:t>2223081054</a:t>
            </a:r>
          </a:p>
        </p:txBody>
      </p:sp>
      <p:sp>
        <p:nvSpPr>
          <p:cNvPr name="TextBox 67" id="67"/>
          <p:cNvSpPr txBox="true"/>
          <p:nvPr/>
        </p:nvSpPr>
        <p:spPr>
          <a:xfrm rot="0">
            <a:off x="11902966" y="6508433"/>
            <a:ext cx="2882791" cy="264481"/>
          </a:xfrm>
          <a:prstGeom prst="rect">
            <a:avLst/>
          </a:prstGeom>
        </p:spPr>
        <p:txBody>
          <a:bodyPr anchor="t" rtlCol="false" tIns="0" lIns="0" bIns="0" rIns="0">
            <a:spAutoFit/>
          </a:bodyPr>
          <a:lstStyle/>
          <a:p>
            <a:pPr algn="ctr">
              <a:lnSpc>
                <a:spcPts val="2146"/>
              </a:lnSpc>
            </a:pPr>
            <a:r>
              <a:rPr lang="en-US" b="true" sz="1773" spc="-39">
                <a:solidFill>
                  <a:srgbClr val="C1FF72"/>
                </a:solidFill>
                <a:latin typeface="Aileron Bold"/>
                <a:ea typeface="Aileron Bold"/>
                <a:cs typeface="Aileron Bold"/>
                <a:sym typeface="Aileron Bold"/>
              </a:rPr>
              <a:t>2223081078</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10800000">
            <a:off x="15966396" y="9258300"/>
            <a:ext cx="13457996" cy="3264379"/>
            <a:chOff x="0" y="0"/>
            <a:chExt cx="17943995" cy="4352506"/>
          </a:xfrm>
        </p:grpSpPr>
        <p:sp>
          <p:nvSpPr>
            <p:cNvPr name="Freeform 3" id="3"/>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5" id="5"/>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Freeform 7" id="7"/>
          <p:cNvSpPr/>
          <p:nvPr/>
        </p:nvSpPr>
        <p:spPr>
          <a:xfrm flipH="false" flipV="false" rot="0">
            <a:off x="14613775" y="-4787359"/>
            <a:ext cx="8754599" cy="8754599"/>
          </a:xfrm>
          <a:custGeom>
            <a:avLst/>
            <a:gdLst/>
            <a:ahLst/>
            <a:cxnLst/>
            <a:rect r="r" b="b" t="t" l="l"/>
            <a:pathLst>
              <a:path h="8754599" w="8754599">
                <a:moveTo>
                  <a:pt x="0" y="0"/>
                </a:moveTo>
                <a:lnTo>
                  <a:pt x="8754599" y="0"/>
                </a:lnTo>
                <a:lnTo>
                  <a:pt x="8754599" y="8754598"/>
                </a:lnTo>
                <a:lnTo>
                  <a:pt x="0" y="87545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5763958" y="-781916"/>
            <a:ext cx="1683983" cy="2405689"/>
            <a:chOff x="0" y="0"/>
            <a:chExt cx="4445000" cy="6350000"/>
          </a:xfrm>
        </p:grpSpPr>
        <p:sp>
          <p:nvSpPr>
            <p:cNvPr name="Freeform 9" id="9"/>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6"/>
              <a:stretch>
                <a:fillRect l="-201730" t="0" r="-201730" b="0"/>
              </a:stretch>
            </a:blipFill>
          </p:spPr>
        </p:sp>
      </p:grpSp>
      <p:grpSp>
        <p:nvGrpSpPr>
          <p:cNvPr name="Group 10" id="10"/>
          <p:cNvGrpSpPr/>
          <p:nvPr/>
        </p:nvGrpSpPr>
        <p:grpSpPr>
          <a:xfrm rot="-10800000">
            <a:off x="796106" y="7929818"/>
            <a:ext cx="1683983" cy="2405689"/>
            <a:chOff x="0" y="0"/>
            <a:chExt cx="4445000" cy="6350000"/>
          </a:xfrm>
        </p:grpSpPr>
        <p:sp>
          <p:nvSpPr>
            <p:cNvPr name="Freeform 11" id="11"/>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6"/>
              <a:stretch>
                <a:fillRect l="-201730" t="0" r="-201730" b="0"/>
              </a:stretch>
            </a:blipFill>
          </p:spPr>
        </p:sp>
      </p:grpSp>
      <p:grpSp>
        <p:nvGrpSpPr>
          <p:cNvPr name="Group 12" id="12"/>
          <p:cNvGrpSpPr/>
          <p:nvPr/>
        </p:nvGrpSpPr>
        <p:grpSpPr>
          <a:xfrm rot="5400000">
            <a:off x="14472073" y="781782"/>
            <a:ext cx="841991" cy="84199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126211" t="0" r="-126211" b="0"/>
              </a:stretch>
            </a:blipFill>
          </p:spPr>
        </p:sp>
      </p:grpSp>
      <p:grpSp>
        <p:nvGrpSpPr>
          <p:cNvPr name="Group 14" id="14"/>
          <p:cNvGrpSpPr/>
          <p:nvPr/>
        </p:nvGrpSpPr>
        <p:grpSpPr>
          <a:xfrm rot="0">
            <a:off x="17259300" y="2066886"/>
            <a:ext cx="5754080" cy="8220114"/>
            <a:chOff x="0" y="0"/>
            <a:chExt cx="4445000" cy="6350000"/>
          </a:xfrm>
        </p:grpSpPr>
        <p:sp>
          <p:nvSpPr>
            <p:cNvPr name="Freeform 15" id="15"/>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6"/>
              <a:stretch>
                <a:fillRect l="-201730" t="0" r="-201730" b="0"/>
              </a:stretch>
            </a:blipFill>
          </p:spPr>
        </p:sp>
      </p:grpSp>
      <p:grpSp>
        <p:nvGrpSpPr>
          <p:cNvPr name="Group 16" id="16"/>
          <p:cNvGrpSpPr/>
          <p:nvPr/>
        </p:nvGrpSpPr>
        <p:grpSpPr>
          <a:xfrm rot="0">
            <a:off x="-5173055" y="-2043171"/>
            <a:ext cx="5754080" cy="8220114"/>
            <a:chOff x="0" y="0"/>
            <a:chExt cx="4445000" cy="6350000"/>
          </a:xfrm>
        </p:grpSpPr>
        <p:sp>
          <p:nvSpPr>
            <p:cNvPr name="Freeform 17" id="17"/>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6"/>
              <a:stretch>
                <a:fillRect l="-201730" t="0" r="-201730" b="0"/>
              </a:stretch>
            </a:blipFill>
          </p:spPr>
        </p:sp>
      </p:grpSp>
      <p:sp>
        <p:nvSpPr>
          <p:cNvPr name="Freeform 18" id="18"/>
          <p:cNvSpPr/>
          <p:nvPr/>
        </p:nvSpPr>
        <p:spPr>
          <a:xfrm flipH="true" flipV="false" rot="0">
            <a:off x="15922829" y="8073154"/>
            <a:ext cx="1054498" cy="1066496"/>
          </a:xfrm>
          <a:custGeom>
            <a:avLst/>
            <a:gdLst/>
            <a:ahLst/>
            <a:cxnLst/>
            <a:rect r="r" b="b" t="t" l="l"/>
            <a:pathLst>
              <a:path h="1066496" w="1054498">
                <a:moveTo>
                  <a:pt x="1054498" y="0"/>
                </a:moveTo>
                <a:lnTo>
                  <a:pt x="0" y="0"/>
                </a:lnTo>
                <a:lnTo>
                  <a:pt x="0" y="1066497"/>
                </a:lnTo>
                <a:lnTo>
                  <a:pt x="1054498" y="1066497"/>
                </a:lnTo>
                <a:lnTo>
                  <a:pt x="1054498"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9" id="19"/>
          <p:cNvGrpSpPr/>
          <p:nvPr/>
        </p:nvGrpSpPr>
        <p:grpSpPr>
          <a:xfrm rot="0">
            <a:off x="-2128687" y="-240901"/>
            <a:ext cx="9013796" cy="11444108"/>
            <a:chOff x="0" y="0"/>
            <a:chExt cx="878454" cy="1115304"/>
          </a:xfrm>
        </p:grpSpPr>
        <p:sp>
          <p:nvSpPr>
            <p:cNvPr name="Freeform 20" id="20"/>
            <p:cNvSpPr/>
            <p:nvPr/>
          </p:nvSpPr>
          <p:spPr>
            <a:xfrm flipH="false" flipV="false" rot="0">
              <a:off x="0" y="0"/>
              <a:ext cx="878454" cy="1115304"/>
            </a:xfrm>
            <a:custGeom>
              <a:avLst/>
              <a:gdLst/>
              <a:ahLst/>
              <a:cxnLst/>
              <a:rect r="r" b="b" t="t" l="l"/>
              <a:pathLst>
                <a:path h="1115304" w="878454">
                  <a:moveTo>
                    <a:pt x="19755" y="0"/>
                  </a:moveTo>
                  <a:lnTo>
                    <a:pt x="858699" y="0"/>
                  </a:lnTo>
                  <a:cubicBezTo>
                    <a:pt x="869610" y="0"/>
                    <a:pt x="878454" y="8844"/>
                    <a:pt x="878454" y="19755"/>
                  </a:cubicBezTo>
                  <a:lnTo>
                    <a:pt x="878454" y="1095549"/>
                  </a:lnTo>
                  <a:cubicBezTo>
                    <a:pt x="878454" y="1100789"/>
                    <a:pt x="876373" y="1105813"/>
                    <a:pt x="872668" y="1109518"/>
                  </a:cubicBezTo>
                  <a:cubicBezTo>
                    <a:pt x="868963" y="1113223"/>
                    <a:pt x="863939" y="1115304"/>
                    <a:pt x="858699" y="1115304"/>
                  </a:cubicBezTo>
                  <a:lnTo>
                    <a:pt x="19755" y="1115304"/>
                  </a:lnTo>
                  <a:cubicBezTo>
                    <a:pt x="8844" y="1115304"/>
                    <a:pt x="0" y="1106460"/>
                    <a:pt x="0" y="1095549"/>
                  </a:cubicBezTo>
                  <a:lnTo>
                    <a:pt x="0" y="19755"/>
                  </a:lnTo>
                  <a:cubicBezTo>
                    <a:pt x="0" y="8844"/>
                    <a:pt x="8844" y="0"/>
                    <a:pt x="19755" y="0"/>
                  </a:cubicBezTo>
                  <a:close/>
                </a:path>
              </a:pathLst>
            </a:custGeom>
            <a:blipFill>
              <a:blip r:embed="rId9"/>
              <a:stretch>
                <a:fillRect l="-42616" t="0" r="-42616" b="0"/>
              </a:stretch>
            </a:blipFill>
          </p:spPr>
        </p:sp>
      </p:grpSp>
      <p:sp>
        <p:nvSpPr>
          <p:cNvPr name="Freeform 21" id="21"/>
          <p:cNvSpPr/>
          <p:nvPr/>
        </p:nvSpPr>
        <p:spPr>
          <a:xfrm flipH="false" flipV="false" rot="0">
            <a:off x="167078" y="1181675"/>
            <a:ext cx="7652645" cy="7714861"/>
          </a:xfrm>
          <a:custGeom>
            <a:avLst/>
            <a:gdLst/>
            <a:ahLst/>
            <a:cxnLst/>
            <a:rect r="r" b="b" t="t" l="l"/>
            <a:pathLst>
              <a:path h="7714861" w="7652645">
                <a:moveTo>
                  <a:pt x="0" y="0"/>
                </a:moveTo>
                <a:lnTo>
                  <a:pt x="7652644" y="0"/>
                </a:lnTo>
                <a:lnTo>
                  <a:pt x="7652644" y="7714861"/>
                </a:lnTo>
                <a:lnTo>
                  <a:pt x="0" y="7714861"/>
                </a:lnTo>
                <a:lnTo>
                  <a:pt x="0" y="0"/>
                </a:lnTo>
                <a:close/>
              </a:path>
            </a:pathLst>
          </a:custGeom>
          <a:blipFill>
            <a:blip r:embed="rId10">
              <a:extLst>
                <a:ext uri="{96DAC541-7B7A-43D3-8B79-37D633B846F1}">
                  <asvg:svgBlip xmlns:asvg="http://schemas.microsoft.com/office/drawing/2016/SVG/main" r:embed="rId11"/>
                </a:ext>
              </a:extLst>
            </a:blip>
            <a:stretch>
              <a:fillRect l="-782821" t="-586434" r="-77315" b="-55241"/>
            </a:stretch>
          </a:blipFill>
        </p:spPr>
      </p:sp>
      <p:sp>
        <p:nvSpPr>
          <p:cNvPr name="Freeform 22" id="22"/>
          <p:cNvSpPr/>
          <p:nvPr/>
        </p:nvSpPr>
        <p:spPr>
          <a:xfrm flipH="false" flipV="false" rot="0">
            <a:off x="723384" y="1742504"/>
            <a:ext cx="6540031" cy="6593202"/>
          </a:xfrm>
          <a:custGeom>
            <a:avLst/>
            <a:gdLst/>
            <a:ahLst/>
            <a:cxnLst/>
            <a:rect r="r" b="b" t="t" l="l"/>
            <a:pathLst>
              <a:path h="6593202" w="6540031">
                <a:moveTo>
                  <a:pt x="0" y="0"/>
                </a:moveTo>
                <a:lnTo>
                  <a:pt x="6540032" y="0"/>
                </a:lnTo>
                <a:lnTo>
                  <a:pt x="6540032" y="6593203"/>
                </a:lnTo>
                <a:lnTo>
                  <a:pt x="0" y="6593203"/>
                </a:lnTo>
                <a:lnTo>
                  <a:pt x="0" y="0"/>
                </a:lnTo>
                <a:close/>
              </a:path>
            </a:pathLst>
          </a:custGeom>
          <a:blipFill>
            <a:blip r:embed="rId12">
              <a:extLst>
                <a:ext uri="{96DAC541-7B7A-43D3-8B79-37D633B846F1}">
                  <asvg:svgBlip xmlns:asvg="http://schemas.microsoft.com/office/drawing/2016/SVG/main" r:embed="rId13"/>
                </a:ext>
              </a:extLst>
            </a:blip>
            <a:stretch>
              <a:fillRect l="-782821" t="-586434" r="-77315" b="-55241"/>
            </a:stretch>
          </a:blipFill>
        </p:spPr>
      </p:sp>
      <p:grpSp>
        <p:nvGrpSpPr>
          <p:cNvPr name="Group 23" id="23"/>
          <p:cNvGrpSpPr/>
          <p:nvPr/>
        </p:nvGrpSpPr>
        <p:grpSpPr>
          <a:xfrm rot="0">
            <a:off x="652488" y="1871649"/>
            <a:ext cx="6734753" cy="6734753"/>
            <a:chOff x="0" y="0"/>
            <a:chExt cx="13716000" cy="13716000"/>
          </a:xfrm>
        </p:grpSpPr>
        <p:sp>
          <p:nvSpPr>
            <p:cNvPr name="Freeform 24" id="24"/>
            <p:cNvSpPr/>
            <p:nvPr/>
          </p:nvSpPr>
          <p:spPr>
            <a:xfrm flipH="false" flipV="false" rot="0">
              <a:off x="0" y="0"/>
              <a:ext cx="13716000" cy="13716000"/>
            </a:xfrm>
            <a:custGeom>
              <a:avLst/>
              <a:gdLst/>
              <a:ahLst/>
              <a:cxnLst/>
              <a:rect r="r" b="b" t="t" l="l"/>
              <a:pathLst>
                <a:path h="13716000" w="13716000">
                  <a:moveTo>
                    <a:pt x="6858000" y="0"/>
                  </a:moveTo>
                  <a:cubicBezTo>
                    <a:pt x="3070431" y="0"/>
                    <a:pt x="0" y="3070431"/>
                    <a:pt x="0" y="6858000"/>
                  </a:cubicBezTo>
                  <a:cubicBezTo>
                    <a:pt x="0" y="10645569"/>
                    <a:pt x="3070431" y="13716000"/>
                    <a:pt x="6858000" y="13716000"/>
                  </a:cubicBezTo>
                  <a:cubicBezTo>
                    <a:pt x="10645569" y="13716000"/>
                    <a:pt x="13716000" y="10645569"/>
                    <a:pt x="13716000" y="6858000"/>
                  </a:cubicBezTo>
                  <a:cubicBezTo>
                    <a:pt x="13716000" y="3070431"/>
                    <a:pt x="10645569" y="0"/>
                    <a:pt x="6858000" y="0"/>
                  </a:cubicBezTo>
                  <a:close/>
                </a:path>
              </a:pathLst>
            </a:custGeom>
            <a:blipFill>
              <a:blip r:embed="rId14"/>
              <a:stretch>
                <a:fillRect l="-19796" t="0" r="-19796" b="0"/>
              </a:stretch>
            </a:blipFill>
            <a:ln w="133350" cap="sq">
              <a:solidFill>
                <a:srgbClr val="FFFFFF"/>
              </a:solidFill>
              <a:prstDash val="solid"/>
              <a:miter/>
            </a:ln>
          </p:spPr>
        </p:sp>
      </p:grpSp>
      <p:sp>
        <p:nvSpPr>
          <p:cNvPr name="Freeform 25" id="25"/>
          <p:cNvSpPr/>
          <p:nvPr/>
        </p:nvSpPr>
        <p:spPr>
          <a:xfrm flipH="false" flipV="false" rot="0">
            <a:off x="7653941" y="507261"/>
            <a:ext cx="8316587" cy="1538569"/>
          </a:xfrm>
          <a:custGeom>
            <a:avLst/>
            <a:gdLst/>
            <a:ahLst/>
            <a:cxnLst/>
            <a:rect r="r" b="b" t="t" l="l"/>
            <a:pathLst>
              <a:path h="1538569" w="8316587">
                <a:moveTo>
                  <a:pt x="0" y="0"/>
                </a:moveTo>
                <a:lnTo>
                  <a:pt x="8316586" y="0"/>
                </a:lnTo>
                <a:lnTo>
                  <a:pt x="8316586" y="1538569"/>
                </a:lnTo>
                <a:lnTo>
                  <a:pt x="0" y="1538569"/>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TextBox 26" id="26"/>
          <p:cNvSpPr txBox="true"/>
          <p:nvPr/>
        </p:nvSpPr>
        <p:spPr>
          <a:xfrm rot="0">
            <a:off x="8872714" y="863946"/>
            <a:ext cx="6197893" cy="1034749"/>
          </a:xfrm>
          <a:prstGeom prst="rect">
            <a:avLst/>
          </a:prstGeom>
        </p:spPr>
        <p:txBody>
          <a:bodyPr anchor="t" rtlCol="false" tIns="0" lIns="0" bIns="0" rIns="0">
            <a:spAutoFit/>
          </a:bodyPr>
          <a:lstStyle/>
          <a:p>
            <a:pPr algn="l">
              <a:lnSpc>
                <a:spcPts val="7549"/>
              </a:lnSpc>
            </a:pPr>
            <a:r>
              <a:rPr lang="en-US" sz="8205" spc="-180" b="true">
                <a:solidFill>
                  <a:srgbClr val="0D570C"/>
                </a:solidFill>
                <a:latin typeface="Aileron Bold"/>
                <a:ea typeface="Aileron Bold"/>
                <a:cs typeface="Aileron Bold"/>
                <a:sym typeface="Aileron Bold"/>
              </a:rPr>
              <a:t>Introduction</a:t>
            </a:r>
          </a:p>
        </p:txBody>
      </p:sp>
      <p:sp>
        <p:nvSpPr>
          <p:cNvPr name="TextBox 27" id="27"/>
          <p:cNvSpPr txBox="true"/>
          <p:nvPr/>
        </p:nvSpPr>
        <p:spPr>
          <a:xfrm rot="0">
            <a:off x="7653941" y="2471272"/>
            <a:ext cx="10124469" cy="1697498"/>
          </a:xfrm>
          <a:prstGeom prst="rect">
            <a:avLst/>
          </a:prstGeom>
        </p:spPr>
        <p:txBody>
          <a:bodyPr anchor="t" rtlCol="false" tIns="0" lIns="0" bIns="0" rIns="0">
            <a:spAutoFit/>
          </a:bodyPr>
          <a:lstStyle/>
          <a:p>
            <a:pPr algn="just">
              <a:lnSpc>
                <a:spcPts val="2642"/>
              </a:lnSpc>
            </a:pPr>
            <a:r>
              <a:rPr lang="en-US" sz="2278">
                <a:solidFill>
                  <a:srgbClr val="FFFFFF"/>
                </a:solidFill>
                <a:latin typeface="Poppins"/>
                <a:ea typeface="Poppins"/>
                <a:cs typeface="Poppins"/>
                <a:sym typeface="Poppins"/>
              </a:rPr>
              <a:t>Maslow's theory is one of the most important ideas about human motivation. Motivation means the inner force that inspires people to act or achieve goals. In management, this theory helps leaders motivate employees. In psychological, it helps us understand human behaviour and personal growth.</a:t>
            </a:r>
          </a:p>
        </p:txBody>
      </p:sp>
      <p:sp>
        <p:nvSpPr>
          <p:cNvPr name="Freeform 28" id="28"/>
          <p:cNvSpPr/>
          <p:nvPr/>
        </p:nvSpPr>
        <p:spPr>
          <a:xfrm flipH="false" flipV="false" rot="0">
            <a:off x="8448700" y="5681236"/>
            <a:ext cx="424014" cy="424014"/>
          </a:xfrm>
          <a:custGeom>
            <a:avLst/>
            <a:gdLst/>
            <a:ahLst/>
            <a:cxnLst/>
            <a:rect r="r" b="b" t="t" l="l"/>
            <a:pathLst>
              <a:path h="424014" w="424014">
                <a:moveTo>
                  <a:pt x="0" y="0"/>
                </a:moveTo>
                <a:lnTo>
                  <a:pt x="424014" y="0"/>
                </a:lnTo>
                <a:lnTo>
                  <a:pt x="424014" y="424014"/>
                </a:lnTo>
                <a:lnTo>
                  <a:pt x="0" y="424014"/>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Freeform 29" id="29"/>
          <p:cNvSpPr/>
          <p:nvPr/>
        </p:nvSpPr>
        <p:spPr>
          <a:xfrm flipH="false" flipV="false" rot="0">
            <a:off x="8389093" y="6725022"/>
            <a:ext cx="424014" cy="424014"/>
          </a:xfrm>
          <a:custGeom>
            <a:avLst/>
            <a:gdLst/>
            <a:ahLst/>
            <a:cxnLst/>
            <a:rect r="r" b="b" t="t" l="l"/>
            <a:pathLst>
              <a:path h="424014" w="424014">
                <a:moveTo>
                  <a:pt x="0" y="0"/>
                </a:moveTo>
                <a:lnTo>
                  <a:pt x="424014" y="0"/>
                </a:lnTo>
                <a:lnTo>
                  <a:pt x="424014" y="424014"/>
                </a:lnTo>
                <a:lnTo>
                  <a:pt x="0" y="424014"/>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Freeform 30" id="30"/>
          <p:cNvSpPr/>
          <p:nvPr/>
        </p:nvSpPr>
        <p:spPr>
          <a:xfrm flipH="false" flipV="false" rot="0">
            <a:off x="8389093" y="7768808"/>
            <a:ext cx="424014" cy="424014"/>
          </a:xfrm>
          <a:custGeom>
            <a:avLst/>
            <a:gdLst/>
            <a:ahLst/>
            <a:cxnLst/>
            <a:rect r="r" b="b" t="t" l="l"/>
            <a:pathLst>
              <a:path h="424014" w="424014">
                <a:moveTo>
                  <a:pt x="0" y="0"/>
                </a:moveTo>
                <a:lnTo>
                  <a:pt x="424014" y="0"/>
                </a:lnTo>
                <a:lnTo>
                  <a:pt x="424014" y="424014"/>
                </a:lnTo>
                <a:lnTo>
                  <a:pt x="0" y="424014"/>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TextBox 31" id="31"/>
          <p:cNvSpPr txBox="true"/>
          <p:nvPr/>
        </p:nvSpPr>
        <p:spPr>
          <a:xfrm rot="0">
            <a:off x="9144000" y="5717567"/>
            <a:ext cx="5082178" cy="334373"/>
          </a:xfrm>
          <a:prstGeom prst="rect">
            <a:avLst/>
          </a:prstGeom>
        </p:spPr>
        <p:txBody>
          <a:bodyPr anchor="t" rtlCol="false" tIns="0" lIns="0" bIns="0" rIns="0">
            <a:spAutoFit/>
          </a:bodyPr>
          <a:lstStyle/>
          <a:p>
            <a:pPr algn="just">
              <a:lnSpc>
                <a:spcPts val="2410"/>
              </a:lnSpc>
            </a:pPr>
            <a:r>
              <a:rPr lang="en-US" sz="2078">
                <a:solidFill>
                  <a:srgbClr val="FFFFFF"/>
                </a:solidFill>
                <a:latin typeface="Poppins"/>
                <a:ea typeface="Poppins"/>
                <a:cs typeface="Poppins"/>
                <a:sym typeface="Poppins"/>
              </a:rPr>
              <a:t>Theory explains human motivation.</a:t>
            </a:r>
          </a:p>
        </p:txBody>
      </p:sp>
      <p:sp>
        <p:nvSpPr>
          <p:cNvPr name="TextBox 32" id="32"/>
          <p:cNvSpPr txBox="true"/>
          <p:nvPr/>
        </p:nvSpPr>
        <p:spPr>
          <a:xfrm rot="0">
            <a:off x="9144000" y="6814662"/>
            <a:ext cx="5082178" cy="334373"/>
          </a:xfrm>
          <a:prstGeom prst="rect">
            <a:avLst/>
          </a:prstGeom>
        </p:spPr>
        <p:txBody>
          <a:bodyPr anchor="t" rtlCol="false" tIns="0" lIns="0" bIns="0" rIns="0">
            <a:spAutoFit/>
          </a:bodyPr>
          <a:lstStyle/>
          <a:p>
            <a:pPr algn="just">
              <a:lnSpc>
                <a:spcPts val="2410"/>
              </a:lnSpc>
            </a:pPr>
            <a:r>
              <a:rPr lang="en-US" sz="2078">
                <a:solidFill>
                  <a:srgbClr val="FFFFFF"/>
                </a:solidFill>
                <a:latin typeface="Poppins"/>
                <a:ea typeface="Poppins"/>
                <a:cs typeface="Poppins"/>
                <a:sym typeface="Poppins"/>
              </a:rPr>
              <a:t>Motivation = inner drive.</a:t>
            </a:r>
          </a:p>
        </p:txBody>
      </p:sp>
      <p:sp>
        <p:nvSpPr>
          <p:cNvPr name="TextBox 33" id="33"/>
          <p:cNvSpPr txBox="true"/>
          <p:nvPr/>
        </p:nvSpPr>
        <p:spPr>
          <a:xfrm rot="0">
            <a:off x="9144000" y="7804103"/>
            <a:ext cx="5082178" cy="334373"/>
          </a:xfrm>
          <a:prstGeom prst="rect">
            <a:avLst/>
          </a:prstGeom>
        </p:spPr>
        <p:txBody>
          <a:bodyPr anchor="t" rtlCol="false" tIns="0" lIns="0" bIns="0" rIns="0">
            <a:spAutoFit/>
          </a:bodyPr>
          <a:lstStyle/>
          <a:p>
            <a:pPr algn="just">
              <a:lnSpc>
                <a:spcPts val="2410"/>
              </a:lnSpc>
            </a:pPr>
            <a:r>
              <a:rPr lang="en-US" sz="2078">
                <a:solidFill>
                  <a:srgbClr val="FFFFFF"/>
                </a:solidFill>
                <a:latin typeface="Poppins"/>
                <a:ea typeface="Poppins"/>
                <a:cs typeface="Poppins"/>
                <a:sym typeface="Poppins"/>
              </a:rPr>
              <a:t>Helps managers and psychologists.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5400000">
            <a:off x="16605949" y="8402070"/>
            <a:ext cx="841991" cy="84199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4" id="4"/>
          <p:cNvGrpSpPr/>
          <p:nvPr/>
        </p:nvGrpSpPr>
        <p:grpSpPr>
          <a:xfrm rot="0">
            <a:off x="-5173055" y="-2043171"/>
            <a:ext cx="5754080" cy="8220114"/>
            <a:chOff x="0" y="0"/>
            <a:chExt cx="4445000" cy="6350000"/>
          </a:xfrm>
        </p:grpSpPr>
        <p:sp>
          <p:nvSpPr>
            <p:cNvPr name="Freeform 5" id="5"/>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6" id="6"/>
          <p:cNvGrpSpPr/>
          <p:nvPr/>
        </p:nvGrpSpPr>
        <p:grpSpPr>
          <a:xfrm rot="-10800000">
            <a:off x="16575768" y="4471472"/>
            <a:ext cx="1682051" cy="3010719"/>
            <a:chOff x="0" y="0"/>
            <a:chExt cx="3720326" cy="6659050"/>
          </a:xfrm>
        </p:grpSpPr>
        <p:sp>
          <p:nvSpPr>
            <p:cNvPr name="Freeform 7" id="7"/>
            <p:cNvSpPr/>
            <p:nvPr/>
          </p:nvSpPr>
          <p:spPr>
            <a:xfrm flipH="false" flipV="false" rot="0">
              <a:off x="0" y="0"/>
              <a:ext cx="3720326" cy="6659049"/>
            </a:xfrm>
            <a:custGeom>
              <a:avLst/>
              <a:gdLst/>
              <a:ahLst/>
              <a:cxnLst/>
              <a:rect r="r" b="b" t="t" l="l"/>
              <a:pathLst>
                <a:path h="6659049" w="3720326">
                  <a:moveTo>
                    <a:pt x="1860163" y="6659049"/>
                  </a:moveTo>
                  <a:cubicBezTo>
                    <a:pt x="833353" y="6659049"/>
                    <a:pt x="0" y="5614911"/>
                    <a:pt x="0" y="4328382"/>
                  </a:cubicBezTo>
                  <a:lnTo>
                    <a:pt x="0" y="2330667"/>
                  </a:lnTo>
                  <a:cubicBezTo>
                    <a:pt x="0" y="1044139"/>
                    <a:pt x="833353" y="0"/>
                    <a:pt x="1860163" y="0"/>
                  </a:cubicBezTo>
                  <a:cubicBezTo>
                    <a:pt x="2886973" y="0"/>
                    <a:pt x="3720326" y="1044139"/>
                    <a:pt x="3720326" y="2330667"/>
                  </a:cubicBezTo>
                  <a:lnTo>
                    <a:pt x="3720326" y="4328382"/>
                  </a:lnTo>
                  <a:cubicBezTo>
                    <a:pt x="3720326" y="5614911"/>
                    <a:pt x="2886973" y="6659049"/>
                    <a:pt x="1860163" y="6659049"/>
                  </a:cubicBezTo>
                  <a:close/>
                </a:path>
              </a:pathLst>
            </a:custGeom>
            <a:blipFill>
              <a:blip r:embed="rId2"/>
              <a:stretch>
                <a:fillRect l="-265402" t="0" r="-265402" b="0"/>
              </a:stretch>
            </a:blipFill>
          </p:spPr>
        </p:sp>
      </p:grpSp>
      <p:sp>
        <p:nvSpPr>
          <p:cNvPr name="Freeform 8" id="8"/>
          <p:cNvSpPr/>
          <p:nvPr/>
        </p:nvSpPr>
        <p:spPr>
          <a:xfrm flipH="true" flipV="false" rot="0">
            <a:off x="16906911" y="8928543"/>
            <a:ext cx="1054498" cy="1066496"/>
          </a:xfrm>
          <a:custGeom>
            <a:avLst/>
            <a:gdLst/>
            <a:ahLst/>
            <a:cxnLst/>
            <a:rect r="r" b="b" t="t" l="l"/>
            <a:pathLst>
              <a:path h="1066496" w="1054498">
                <a:moveTo>
                  <a:pt x="1054499" y="0"/>
                </a:moveTo>
                <a:lnTo>
                  <a:pt x="0" y="0"/>
                </a:lnTo>
                <a:lnTo>
                  <a:pt x="0" y="1066496"/>
                </a:lnTo>
                <a:lnTo>
                  <a:pt x="1054499" y="1066496"/>
                </a:lnTo>
                <a:lnTo>
                  <a:pt x="1054499"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9" id="9"/>
          <p:cNvGrpSpPr/>
          <p:nvPr/>
        </p:nvGrpSpPr>
        <p:grpSpPr>
          <a:xfrm rot="0">
            <a:off x="-2572640" y="749058"/>
            <a:ext cx="9145232" cy="10455548"/>
            <a:chOff x="0" y="0"/>
            <a:chExt cx="975531" cy="1115304"/>
          </a:xfrm>
        </p:grpSpPr>
        <p:sp>
          <p:nvSpPr>
            <p:cNvPr name="Freeform 10" id="10"/>
            <p:cNvSpPr/>
            <p:nvPr/>
          </p:nvSpPr>
          <p:spPr>
            <a:xfrm flipH="false" flipV="false" rot="0">
              <a:off x="0" y="0"/>
              <a:ext cx="975531" cy="1115304"/>
            </a:xfrm>
            <a:custGeom>
              <a:avLst/>
              <a:gdLst/>
              <a:ahLst/>
              <a:cxnLst/>
              <a:rect r="r" b="b" t="t" l="l"/>
              <a:pathLst>
                <a:path h="1115304" w="975531">
                  <a:moveTo>
                    <a:pt x="19471" y="0"/>
                  </a:moveTo>
                  <a:lnTo>
                    <a:pt x="956061" y="0"/>
                  </a:lnTo>
                  <a:cubicBezTo>
                    <a:pt x="966814" y="0"/>
                    <a:pt x="975531" y="8717"/>
                    <a:pt x="975531" y="19471"/>
                  </a:cubicBezTo>
                  <a:lnTo>
                    <a:pt x="975531" y="1095833"/>
                  </a:lnTo>
                  <a:cubicBezTo>
                    <a:pt x="975531" y="1100997"/>
                    <a:pt x="973480" y="1105950"/>
                    <a:pt x="969828" y="1109601"/>
                  </a:cubicBezTo>
                  <a:cubicBezTo>
                    <a:pt x="966177" y="1113253"/>
                    <a:pt x="961225" y="1115304"/>
                    <a:pt x="956061" y="1115304"/>
                  </a:cubicBezTo>
                  <a:lnTo>
                    <a:pt x="19471" y="1115304"/>
                  </a:lnTo>
                  <a:cubicBezTo>
                    <a:pt x="8717" y="1115304"/>
                    <a:pt x="0" y="1106587"/>
                    <a:pt x="0" y="1095833"/>
                  </a:cubicBezTo>
                  <a:lnTo>
                    <a:pt x="0" y="19471"/>
                  </a:lnTo>
                  <a:cubicBezTo>
                    <a:pt x="0" y="8717"/>
                    <a:pt x="8717" y="0"/>
                    <a:pt x="19471" y="0"/>
                  </a:cubicBezTo>
                  <a:close/>
                </a:path>
              </a:pathLst>
            </a:custGeom>
            <a:blipFill>
              <a:blip r:embed="rId5"/>
              <a:stretch>
                <a:fillRect l="-28995" t="0" r="-28995" b="0"/>
              </a:stretch>
            </a:blipFill>
          </p:spPr>
        </p:sp>
      </p:grpSp>
      <p:sp>
        <p:nvSpPr>
          <p:cNvPr name="Freeform 11" id="11"/>
          <p:cNvSpPr/>
          <p:nvPr/>
        </p:nvSpPr>
        <p:spPr>
          <a:xfrm flipH="false" flipV="false" rot="5400000">
            <a:off x="2216774" y="4348738"/>
            <a:ext cx="10671749" cy="1974274"/>
          </a:xfrm>
          <a:custGeom>
            <a:avLst/>
            <a:gdLst/>
            <a:ahLst/>
            <a:cxnLst/>
            <a:rect r="r" b="b" t="t" l="l"/>
            <a:pathLst>
              <a:path h="1974274" w="10671749">
                <a:moveTo>
                  <a:pt x="0" y="0"/>
                </a:moveTo>
                <a:lnTo>
                  <a:pt x="10671749" y="0"/>
                </a:lnTo>
                <a:lnTo>
                  <a:pt x="10671749" y="1974274"/>
                </a:lnTo>
                <a:lnTo>
                  <a:pt x="0" y="197427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6848818" y="749058"/>
            <a:ext cx="1407661" cy="1407661"/>
          </a:xfrm>
          <a:custGeom>
            <a:avLst/>
            <a:gdLst/>
            <a:ahLst/>
            <a:cxnLst/>
            <a:rect r="r" b="b" t="t" l="l"/>
            <a:pathLst>
              <a:path h="1407661" w="1407661">
                <a:moveTo>
                  <a:pt x="0" y="0"/>
                </a:moveTo>
                <a:lnTo>
                  <a:pt x="1407661" y="0"/>
                </a:lnTo>
                <a:lnTo>
                  <a:pt x="1407661" y="1407661"/>
                </a:lnTo>
                <a:lnTo>
                  <a:pt x="0" y="140766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false" flipV="false" rot="0">
            <a:off x="12200170" y="-1906790"/>
            <a:ext cx="16230600" cy="7256431"/>
          </a:xfrm>
          <a:custGeom>
            <a:avLst/>
            <a:gdLst/>
            <a:ahLst/>
            <a:cxnLst/>
            <a:rect r="r" b="b" t="t" l="l"/>
            <a:pathLst>
              <a:path h="7256431" w="16230600">
                <a:moveTo>
                  <a:pt x="0" y="0"/>
                </a:moveTo>
                <a:lnTo>
                  <a:pt x="16230600" y="0"/>
                </a:lnTo>
                <a:lnTo>
                  <a:pt x="16230600" y="7256430"/>
                </a:lnTo>
                <a:lnTo>
                  <a:pt x="0" y="7256430"/>
                </a:lnTo>
                <a:lnTo>
                  <a:pt x="0" y="0"/>
                </a:lnTo>
                <a:close/>
              </a:path>
            </a:pathLst>
          </a:custGeom>
          <a:blipFill>
            <a:blip r:embed="rId10"/>
            <a:stretch>
              <a:fillRect l="0" t="0" r="0" b="0"/>
            </a:stretch>
          </a:blipFill>
        </p:spPr>
      </p:sp>
      <p:sp>
        <p:nvSpPr>
          <p:cNvPr name="TextBox 14" id="14"/>
          <p:cNvSpPr txBox="true"/>
          <p:nvPr/>
        </p:nvSpPr>
        <p:spPr>
          <a:xfrm rot="0">
            <a:off x="9572921" y="564039"/>
            <a:ext cx="8684897" cy="1987249"/>
          </a:xfrm>
          <a:prstGeom prst="rect">
            <a:avLst/>
          </a:prstGeom>
        </p:spPr>
        <p:txBody>
          <a:bodyPr anchor="t" rtlCol="false" tIns="0" lIns="0" bIns="0" rIns="0">
            <a:spAutoFit/>
          </a:bodyPr>
          <a:lstStyle/>
          <a:p>
            <a:pPr algn="l">
              <a:lnSpc>
                <a:spcPts val="7549"/>
              </a:lnSpc>
            </a:pPr>
            <a:r>
              <a:rPr lang="en-US" b="true" sz="8205" spc="-180">
                <a:solidFill>
                  <a:srgbClr val="FFFFFF"/>
                </a:solidFill>
                <a:latin typeface="Aileron Bold"/>
                <a:ea typeface="Aileron Bold"/>
                <a:cs typeface="Aileron Bold"/>
                <a:sym typeface="Aileron Bold"/>
              </a:rPr>
              <a:t>Maslow’s Theory Overview</a:t>
            </a:r>
          </a:p>
        </p:txBody>
      </p:sp>
      <p:sp>
        <p:nvSpPr>
          <p:cNvPr name="Freeform 15" id="15"/>
          <p:cNvSpPr/>
          <p:nvPr/>
        </p:nvSpPr>
        <p:spPr>
          <a:xfrm flipH="false" flipV="false" rot="0">
            <a:off x="9572921" y="4842432"/>
            <a:ext cx="5110889" cy="1514101"/>
          </a:xfrm>
          <a:custGeom>
            <a:avLst/>
            <a:gdLst/>
            <a:ahLst/>
            <a:cxnLst/>
            <a:rect r="r" b="b" t="t" l="l"/>
            <a:pathLst>
              <a:path h="1514101" w="5110889">
                <a:moveTo>
                  <a:pt x="0" y="0"/>
                </a:moveTo>
                <a:lnTo>
                  <a:pt x="5110889" y="0"/>
                </a:lnTo>
                <a:lnTo>
                  <a:pt x="5110889" y="1514101"/>
                </a:lnTo>
                <a:lnTo>
                  <a:pt x="0" y="1514101"/>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6" id="16"/>
          <p:cNvSpPr txBox="true"/>
          <p:nvPr/>
        </p:nvSpPr>
        <p:spPr>
          <a:xfrm rot="0">
            <a:off x="10565812" y="5417721"/>
            <a:ext cx="3771796" cy="344473"/>
          </a:xfrm>
          <a:prstGeom prst="rect">
            <a:avLst/>
          </a:prstGeom>
        </p:spPr>
        <p:txBody>
          <a:bodyPr anchor="t" rtlCol="false" tIns="0" lIns="0" bIns="0" rIns="0">
            <a:spAutoFit/>
          </a:bodyPr>
          <a:lstStyle/>
          <a:p>
            <a:pPr algn="just">
              <a:lnSpc>
                <a:spcPts val="2526"/>
              </a:lnSpc>
            </a:pPr>
            <a:r>
              <a:rPr lang="en-US" b="true" sz="2178">
                <a:solidFill>
                  <a:srgbClr val="FFFFFF"/>
                </a:solidFill>
                <a:latin typeface="Poppins Bold"/>
                <a:ea typeface="Poppins Bold"/>
                <a:cs typeface="Poppins Bold"/>
                <a:sym typeface="Poppins Bold"/>
              </a:rPr>
              <a:t>Needs arranged in levels.</a:t>
            </a:r>
          </a:p>
        </p:txBody>
      </p:sp>
      <p:sp>
        <p:nvSpPr>
          <p:cNvPr name="Freeform 17" id="17"/>
          <p:cNvSpPr/>
          <p:nvPr/>
        </p:nvSpPr>
        <p:spPr>
          <a:xfrm flipH="false" flipV="false" rot="0">
            <a:off x="9646029" y="6585133"/>
            <a:ext cx="5037780" cy="1492442"/>
          </a:xfrm>
          <a:custGeom>
            <a:avLst/>
            <a:gdLst/>
            <a:ahLst/>
            <a:cxnLst/>
            <a:rect r="r" b="b" t="t" l="l"/>
            <a:pathLst>
              <a:path h="1492442" w="5037780">
                <a:moveTo>
                  <a:pt x="0" y="0"/>
                </a:moveTo>
                <a:lnTo>
                  <a:pt x="5037781" y="0"/>
                </a:lnTo>
                <a:lnTo>
                  <a:pt x="5037781" y="1492442"/>
                </a:lnTo>
                <a:lnTo>
                  <a:pt x="0" y="1492442"/>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8" id="18"/>
          <p:cNvSpPr txBox="true"/>
          <p:nvPr/>
        </p:nvSpPr>
        <p:spPr>
          <a:xfrm rot="0">
            <a:off x="10551606" y="7031055"/>
            <a:ext cx="3759570" cy="591074"/>
          </a:xfrm>
          <a:prstGeom prst="rect">
            <a:avLst/>
          </a:prstGeom>
        </p:spPr>
        <p:txBody>
          <a:bodyPr anchor="t" rtlCol="false" tIns="0" lIns="0" bIns="0" rIns="0">
            <a:spAutoFit/>
          </a:bodyPr>
          <a:lstStyle/>
          <a:p>
            <a:pPr algn="just">
              <a:lnSpc>
                <a:spcPts val="2294"/>
              </a:lnSpc>
            </a:pPr>
            <a:r>
              <a:rPr lang="en-US" b="true" sz="1978">
                <a:solidFill>
                  <a:srgbClr val="FFFFFF"/>
                </a:solidFill>
                <a:latin typeface="Poppins Bold"/>
                <a:ea typeface="Poppins Bold"/>
                <a:cs typeface="Poppins Bold"/>
                <a:sym typeface="Poppins Bold"/>
              </a:rPr>
              <a:t>Physical → Safety → Love → Esteem → Self-actualization.</a:t>
            </a:r>
          </a:p>
        </p:txBody>
      </p:sp>
      <p:sp>
        <p:nvSpPr>
          <p:cNvPr name="Freeform 19" id="19"/>
          <p:cNvSpPr/>
          <p:nvPr/>
        </p:nvSpPr>
        <p:spPr>
          <a:xfrm flipH="false" flipV="false" rot="0">
            <a:off x="9646029" y="8365309"/>
            <a:ext cx="5037780" cy="1492442"/>
          </a:xfrm>
          <a:custGeom>
            <a:avLst/>
            <a:gdLst/>
            <a:ahLst/>
            <a:cxnLst/>
            <a:rect r="r" b="b" t="t" l="l"/>
            <a:pathLst>
              <a:path h="1492442" w="5037780">
                <a:moveTo>
                  <a:pt x="0" y="0"/>
                </a:moveTo>
                <a:lnTo>
                  <a:pt x="5037781" y="0"/>
                </a:lnTo>
                <a:lnTo>
                  <a:pt x="5037781" y="1492442"/>
                </a:lnTo>
                <a:lnTo>
                  <a:pt x="0" y="1492442"/>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20" id="20"/>
          <p:cNvSpPr txBox="true"/>
          <p:nvPr/>
        </p:nvSpPr>
        <p:spPr>
          <a:xfrm rot="0">
            <a:off x="10592243" y="8772590"/>
            <a:ext cx="3718933" cy="658831"/>
          </a:xfrm>
          <a:prstGeom prst="rect">
            <a:avLst/>
          </a:prstGeom>
        </p:spPr>
        <p:txBody>
          <a:bodyPr anchor="t" rtlCol="false" tIns="0" lIns="0" bIns="0" rIns="0">
            <a:spAutoFit/>
          </a:bodyPr>
          <a:lstStyle/>
          <a:p>
            <a:pPr algn="just">
              <a:lnSpc>
                <a:spcPts val="2526"/>
              </a:lnSpc>
            </a:pPr>
            <a:r>
              <a:rPr lang="en-US" b="true" sz="2178">
                <a:solidFill>
                  <a:srgbClr val="FFFFFF"/>
                </a:solidFill>
                <a:latin typeface="Poppins Bold"/>
                <a:ea typeface="Poppins Bold"/>
                <a:cs typeface="Poppins Bold"/>
                <a:sym typeface="Poppins Bold"/>
              </a:rPr>
              <a:t>Move from lower to higher needs.</a:t>
            </a:r>
          </a:p>
        </p:txBody>
      </p:sp>
      <p:sp>
        <p:nvSpPr>
          <p:cNvPr name="TextBox 21" id="21"/>
          <p:cNvSpPr txBox="true"/>
          <p:nvPr/>
        </p:nvSpPr>
        <p:spPr>
          <a:xfrm rot="0">
            <a:off x="9415428" y="2593278"/>
            <a:ext cx="7843872" cy="1639620"/>
          </a:xfrm>
          <a:prstGeom prst="rect">
            <a:avLst/>
          </a:prstGeom>
        </p:spPr>
        <p:txBody>
          <a:bodyPr anchor="t" rtlCol="false" tIns="0" lIns="0" bIns="0" rIns="0">
            <a:spAutoFit/>
          </a:bodyPr>
          <a:lstStyle/>
          <a:p>
            <a:pPr algn="just">
              <a:lnSpc>
                <a:spcPts val="2551"/>
              </a:lnSpc>
            </a:pPr>
            <a:r>
              <a:rPr lang="en-US" sz="2199">
                <a:solidFill>
                  <a:srgbClr val="FFFFFF"/>
                </a:solidFill>
                <a:latin typeface="Poppins"/>
                <a:ea typeface="Poppins"/>
                <a:cs typeface="Poppins"/>
                <a:sym typeface="Poppins"/>
              </a:rPr>
              <a:t>Maslow said that human needs are arranged in a hierarchy. First come physiological needs,then safety, then love &amp; belonging, then esteem &amp; at the top is self actualization. He showed this using a pyramid to explain how people move from lower needs to higher needs.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0">
            <a:off x="-5173055" y="-2043171"/>
            <a:ext cx="5754080" cy="8220114"/>
            <a:chOff x="0" y="0"/>
            <a:chExt cx="4445000" cy="6350000"/>
          </a:xfrm>
        </p:grpSpPr>
        <p:sp>
          <p:nvSpPr>
            <p:cNvPr name="Freeform 5" id="5"/>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sp>
        <p:nvSpPr>
          <p:cNvPr name="Freeform 6" id="6"/>
          <p:cNvSpPr/>
          <p:nvPr/>
        </p:nvSpPr>
        <p:spPr>
          <a:xfrm flipH="false" flipV="false" rot="0">
            <a:off x="11123796" y="0"/>
            <a:ext cx="7777517" cy="4374854"/>
          </a:xfrm>
          <a:custGeom>
            <a:avLst/>
            <a:gdLst/>
            <a:ahLst/>
            <a:cxnLst/>
            <a:rect r="r" b="b" t="t" l="l"/>
            <a:pathLst>
              <a:path h="4374854" w="7777517">
                <a:moveTo>
                  <a:pt x="0" y="0"/>
                </a:moveTo>
                <a:lnTo>
                  <a:pt x="7777518" y="0"/>
                </a:lnTo>
                <a:lnTo>
                  <a:pt x="7777518" y="4374854"/>
                </a:lnTo>
                <a:lnTo>
                  <a:pt x="0" y="4374854"/>
                </a:lnTo>
                <a:lnTo>
                  <a:pt x="0" y="0"/>
                </a:lnTo>
                <a:close/>
              </a:path>
            </a:pathLst>
          </a:custGeom>
          <a:blipFill>
            <a:blip r:embed="rId3"/>
            <a:stretch>
              <a:fillRect l="0" t="0" r="0" b="0"/>
            </a:stretch>
          </a:blipFill>
        </p:spPr>
      </p:sp>
      <p:sp>
        <p:nvSpPr>
          <p:cNvPr name="Freeform 7" id="7"/>
          <p:cNvSpPr/>
          <p:nvPr/>
        </p:nvSpPr>
        <p:spPr>
          <a:xfrm flipH="false" flipV="false" rot="0">
            <a:off x="11123796" y="4987506"/>
            <a:ext cx="7253452" cy="5609336"/>
          </a:xfrm>
          <a:custGeom>
            <a:avLst/>
            <a:gdLst/>
            <a:ahLst/>
            <a:cxnLst/>
            <a:rect r="r" b="b" t="t" l="l"/>
            <a:pathLst>
              <a:path h="5609336" w="7253452">
                <a:moveTo>
                  <a:pt x="0" y="0"/>
                </a:moveTo>
                <a:lnTo>
                  <a:pt x="7253452" y="0"/>
                </a:lnTo>
                <a:lnTo>
                  <a:pt x="7253452" y="5609336"/>
                </a:lnTo>
                <a:lnTo>
                  <a:pt x="0" y="5609336"/>
                </a:lnTo>
                <a:lnTo>
                  <a:pt x="0" y="0"/>
                </a:lnTo>
                <a:close/>
              </a:path>
            </a:pathLst>
          </a:custGeom>
          <a:blipFill>
            <a:blip r:embed="rId4"/>
            <a:stretch>
              <a:fillRect l="0" t="0" r="0" b="0"/>
            </a:stretch>
          </a:blipFill>
        </p:spPr>
      </p:sp>
      <p:sp>
        <p:nvSpPr>
          <p:cNvPr name="TextBox 8" id="8"/>
          <p:cNvSpPr txBox="true"/>
          <p:nvPr/>
        </p:nvSpPr>
        <p:spPr>
          <a:xfrm rot="0">
            <a:off x="1163761" y="3071224"/>
            <a:ext cx="9032831" cy="5175448"/>
          </a:xfrm>
          <a:prstGeom prst="rect">
            <a:avLst/>
          </a:prstGeom>
        </p:spPr>
        <p:txBody>
          <a:bodyPr anchor="t" rtlCol="false" tIns="0" lIns="0" bIns="0" rIns="0">
            <a:spAutoFit/>
          </a:bodyPr>
          <a:lstStyle/>
          <a:p>
            <a:pPr algn="just">
              <a:lnSpc>
                <a:spcPts val="2410"/>
              </a:lnSpc>
            </a:pPr>
            <a:r>
              <a:rPr lang="en-US" sz="2078">
                <a:solidFill>
                  <a:srgbClr val="FFFFFF"/>
                </a:solidFill>
                <a:latin typeface="Poppins"/>
                <a:ea typeface="Poppins"/>
                <a:cs typeface="Poppins"/>
                <a:sym typeface="Poppins"/>
              </a:rPr>
              <a:t>Abraham Harold Maslow was an American psychologist known for studying human motivation. Who developed the hierarchy of needs.</a:t>
            </a:r>
          </a:p>
          <a:p>
            <a:pPr algn="just">
              <a:lnSpc>
                <a:spcPts val="2410"/>
              </a:lnSpc>
            </a:pPr>
            <a:r>
              <a:rPr lang="en-US" sz="2078">
                <a:solidFill>
                  <a:srgbClr val="FFFFFF"/>
                </a:solidFill>
                <a:latin typeface="Poppins"/>
                <a:ea typeface="Poppins"/>
                <a:cs typeface="Poppins"/>
                <a:sym typeface="Poppins"/>
              </a:rPr>
              <a:t>Born: April 1, 1908</a:t>
            </a:r>
          </a:p>
          <a:p>
            <a:pPr algn="just">
              <a:lnSpc>
                <a:spcPts val="2410"/>
              </a:lnSpc>
            </a:pPr>
            <a:r>
              <a:rPr lang="en-US" sz="2078">
                <a:solidFill>
                  <a:srgbClr val="FFFFFF"/>
                </a:solidFill>
                <a:latin typeface="Poppins"/>
                <a:ea typeface="Poppins"/>
                <a:cs typeface="Poppins"/>
                <a:sym typeface="Poppins"/>
              </a:rPr>
              <a:t>He is considered one of the founders of Humanistic Psychology.</a:t>
            </a:r>
          </a:p>
          <a:p>
            <a:pPr algn="just">
              <a:lnSpc>
                <a:spcPts val="2410"/>
              </a:lnSpc>
            </a:pPr>
          </a:p>
          <a:p>
            <a:pPr algn="just">
              <a:lnSpc>
                <a:spcPts val="2410"/>
              </a:lnSpc>
            </a:pPr>
            <a:r>
              <a:rPr lang="en-US" sz="2078">
                <a:solidFill>
                  <a:srgbClr val="FFFFFF"/>
                </a:solidFill>
                <a:latin typeface="Poppins"/>
                <a:ea typeface="Poppins"/>
                <a:cs typeface="Poppins"/>
                <a:sym typeface="Poppins"/>
              </a:rPr>
              <a:t>He first introduced this theory in 1943 in his research paper. </a:t>
            </a:r>
          </a:p>
          <a:p>
            <a:pPr algn="just">
              <a:lnSpc>
                <a:spcPts val="2410"/>
              </a:lnSpc>
            </a:pPr>
            <a:r>
              <a:rPr lang="en-US" sz="2078">
                <a:solidFill>
                  <a:srgbClr val="FFFFFF"/>
                </a:solidFill>
                <a:latin typeface="Poppins"/>
                <a:ea typeface="Poppins"/>
                <a:cs typeface="Poppins"/>
                <a:sym typeface="Poppins"/>
              </a:rPr>
              <a:t>But he explained this idea in 1954 in his book “Motivation and Personality.”</a:t>
            </a:r>
          </a:p>
          <a:p>
            <a:pPr algn="just">
              <a:lnSpc>
                <a:spcPts val="2410"/>
              </a:lnSpc>
            </a:pPr>
          </a:p>
          <a:p>
            <a:pPr algn="just">
              <a:lnSpc>
                <a:spcPts val="2410"/>
              </a:lnSpc>
            </a:pPr>
            <a:r>
              <a:rPr lang="en-US" sz="2078">
                <a:solidFill>
                  <a:srgbClr val="FFFFFF"/>
                </a:solidFill>
                <a:latin typeface="Poppins"/>
                <a:ea typeface="Poppins"/>
                <a:cs typeface="Poppins"/>
                <a:sym typeface="Poppins"/>
              </a:rPr>
              <a:t>He arranged this needs into five levels, from basic to advanced.</a:t>
            </a:r>
          </a:p>
          <a:p>
            <a:pPr algn="just">
              <a:lnSpc>
                <a:spcPts val="2410"/>
              </a:lnSpc>
            </a:pPr>
            <a:r>
              <a:rPr lang="en-US" sz="2078">
                <a:solidFill>
                  <a:srgbClr val="FFFFFF"/>
                </a:solidFill>
                <a:latin typeface="Poppins"/>
                <a:ea typeface="Poppins"/>
                <a:cs typeface="Poppins"/>
                <a:sym typeface="Poppins"/>
              </a:rPr>
              <a:t>People must satisfy lower levels needs before focusing higher levels needs.</a:t>
            </a:r>
          </a:p>
          <a:p>
            <a:pPr algn="just">
              <a:lnSpc>
                <a:spcPts val="2410"/>
              </a:lnSpc>
            </a:pPr>
            <a:r>
              <a:rPr lang="en-US" sz="2078">
                <a:solidFill>
                  <a:srgbClr val="FFFFFF"/>
                </a:solidFill>
                <a:latin typeface="Poppins"/>
                <a:ea typeface="Poppins"/>
                <a:cs typeface="Poppins"/>
                <a:sym typeface="Poppins"/>
              </a:rPr>
              <a:t>Maslow represented this model as a pyramid. </a:t>
            </a:r>
          </a:p>
          <a:p>
            <a:pPr algn="just">
              <a:lnSpc>
                <a:spcPts val="2410"/>
              </a:lnSpc>
            </a:pPr>
          </a:p>
          <a:p>
            <a:pPr algn="just">
              <a:lnSpc>
                <a:spcPts val="2410"/>
              </a:lnSpc>
            </a:pPr>
          </a:p>
          <a:p>
            <a:pPr algn="just">
              <a:lnSpc>
                <a:spcPts val="2410"/>
              </a:lnSpc>
            </a:pPr>
          </a:p>
          <a:p>
            <a:pPr algn="just">
              <a:lnSpc>
                <a:spcPts val="2410"/>
              </a:lnSpc>
            </a:pPr>
          </a:p>
        </p:txBody>
      </p:sp>
      <p:sp>
        <p:nvSpPr>
          <p:cNvPr name="TextBox 9" id="9"/>
          <p:cNvSpPr txBox="true"/>
          <p:nvPr/>
        </p:nvSpPr>
        <p:spPr>
          <a:xfrm rot="0">
            <a:off x="422163" y="1019175"/>
            <a:ext cx="10383671" cy="1152591"/>
          </a:xfrm>
          <a:prstGeom prst="rect">
            <a:avLst/>
          </a:prstGeom>
        </p:spPr>
        <p:txBody>
          <a:bodyPr anchor="t" rtlCol="false" tIns="0" lIns="0" bIns="0" rIns="0">
            <a:spAutoFit/>
          </a:bodyPr>
          <a:lstStyle/>
          <a:p>
            <a:pPr algn="ctr">
              <a:lnSpc>
                <a:spcPts val="8325"/>
              </a:lnSpc>
            </a:pPr>
            <a:r>
              <a:rPr lang="en-US" sz="7500" b="true">
                <a:solidFill>
                  <a:srgbClr val="FFFFFF"/>
                </a:solidFill>
                <a:latin typeface="Poppins Bold"/>
                <a:ea typeface="Poppins Bold"/>
                <a:cs typeface="Poppins Bold"/>
                <a:sym typeface="Poppins Bold"/>
              </a:rPr>
              <a:t>Abraham Maslow</a:t>
            </a:r>
          </a:p>
        </p:txBody>
      </p:sp>
      <p:sp>
        <p:nvSpPr>
          <p:cNvPr name="Freeform 10" id="10"/>
          <p:cNvSpPr/>
          <p:nvPr/>
        </p:nvSpPr>
        <p:spPr>
          <a:xfrm flipH="false" flipV="false" rot="-10716267">
            <a:off x="-936341" y="5827659"/>
            <a:ext cx="2717007" cy="9223222"/>
          </a:xfrm>
          <a:custGeom>
            <a:avLst/>
            <a:gdLst/>
            <a:ahLst/>
            <a:cxnLst/>
            <a:rect r="r" b="b" t="t" l="l"/>
            <a:pathLst>
              <a:path h="9223222" w="2717007">
                <a:moveTo>
                  <a:pt x="0" y="0"/>
                </a:moveTo>
                <a:lnTo>
                  <a:pt x="2717008" y="0"/>
                </a:lnTo>
                <a:lnTo>
                  <a:pt x="2717008" y="9223222"/>
                </a:lnTo>
                <a:lnTo>
                  <a:pt x="0" y="9223222"/>
                </a:lnTo>
                <a:lnTo>
                  <a:pt x="0" y="0"/>
                </a:lnTo>
                <a:close/>
              </a:path>
            </a:pathLst>
          </a:custGeom>
          <a:blipFill>
            <a:blip r:embed="rId5"/>
            <a:stretch>
              <a:fillRect l="0" t="0" r="0" b="0"/>
            </a:stretch>
          </a:blipFill>
        </p:spPr>
      </p:sp>
      <p:grpSp>
        <p:nvGrpSpPr>
          <p:cNvPr name="Group 11" id="11"/>
          <p:cNvGrpSpPr/>
          <p:nvPr/>
        </p:nvGrpSpPr>
        <p:grpSpPr>
          <a:xfrm rot="-10800000">
            <a:off x="3646210" y="8176101"/>
            <a:ext cx="2033967" cy="3279908"/>
            <a:chOff x="0" y="0"/>
            <a:chExt cx="3937821" cy="6350000"/>
          </a:xfrm>
        </p:grpSpPr>
        <p:sp>
          <p:nvSpPr>
            <p:cNvPr name="Freeform 12" id="12"/>
            <p:cNvSpPr/>
            <p:nvPr/>
          </p:nvSpPr>
          <p:spPr>
            <a:xfrm flipH="false" flipV="false" rot="0">
              <a:off x="0" y="0"/>
              <a:ext cx="3937821" cy="6350000"/>
            </a:xfrm>
            <a:custGeom>
              <a:avLst/>
              <a:gdLst/>
              <a:ahLst/>
              <a:cxnLst/>
              <a:rect r="r" b="b" t="t" l="l"/>
              <a:pathLst>
                <a:path h="6350000" w="3937821">
                  <a:moveTo>
                    <a:pt x="1968911" y="6350000"/>
                  </a:moveTo>
                  <a:cubicBezTo>
                    <a:pt x="882072" y="6350000"/>
                    <a:pt x="0" y="5354320"/>
                    <a:pt x="0" y="4127500"/>
                  </a:cubicBezTo>
                  <a:lnTo>
                    <a:pt x="0" y="2222500"/>
                  </a:lnTo>
                  <a:cubicBezTo>
                    <a:pt x="0" y="995680"/>
                    <a:pt x="882072" y="0"/>
                    <a:pt x="1968911" y="0"/>
                  </a:cubicBezTo>
                  <a:cubicBezTo>
                    <a:pt x="3055749" y="0"/>
                    <a:pt x="3937821" y="995680"/>
                    <a:pt x="3937821" y="2222500"/>
                  </a:cubicBezTo>
                  <a:lnTo>
                    <a:pt x="3937821" y="4127500"/>
                  </a:lnTo>
                  <a:cubicBezTo>
                    <a:pt x="3937821" y="5354320"/>
                    <a:pt x="3055749" y="6350000"/>
                    <a:pt x="1968911" y="6350000"/>
                  </a:cubicBezTo>
                  <a:close/>
                </a:path>
              </a:pathLst>
            </a:custGeom>
            <a:blipFill>
              <a:blip r:embed="rId2"/>
              <a:stretch>
                <a:fillRect l="-234152" t="0" r="-234152" b="0"/>
              </a:stretch>
            </a:blipFill>
          </p:spPr>
        </p:sp>
      </p:grpSp>
      <p:grpSp>
        <p:nvGrpSpPr>
          <p:cNvPr name="Group 13" id="13"/>
          <p:cNvGrpSpPr/>
          <p:nvPr/>
        </p:nvGrpSpPr>
        <p:grpSpPr>
          <a:xfrm rot="5400000">
            <a:off x="7511816" y="9258300"/>
            <a:ext cx="841991" cy="84199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0">
            <a:off x="-6005391" y="-56898"/>
            <a:ext cx="12010783" cy="10400796"/>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02591" t="0" r="-102591" b="0"/>
              </a:stretch>
            </a:blipFill>
          </p:spPr>
        </p:sp>
      </p:grpSp>
      <p:grpSp>
        <p:nvGrpSpPr>
          <p:cNvPr name="Group 4" id="4"/>
          <p:cNvGrpSpPr/>
          <p:nvPr/>
        </p:nvGrpSpPr>
        <p:grpSpPr>
          <a:xfrm rot="0">
            <a:off x="-4976691" y="-113796"/>
            <a:ext cx="12010783" cy="10400796"/>
            <a:chOff x="0" y="0"/>
            <a:chExt cx="4282440" cy="3708400"/>
          </a:xfrm>
        </p:grpSpPr>
        <p:sp>
          <p:nvSpPr>
            <p:cNvPr name="Freeform 5" id="5"/>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02591" t="0" r="-102591" b="0"/>
              </a:stretch>
            </a:blipFill>
          </p:spPr>
        </p:sp>
      </p:grpSp>
      <p:grpSp>
        <p:nvGrpSpPr>
          <p:cNvPr name="Group 6" id="6"/>
          <p:cNvGrpSpPr/>
          <p:nvPr/>
        </p:nvGrpSpPr>
        <p:grpSpPr>
          <a:xfrm rot="5400000">
            <a:off x="8334273" y="1685498"/>
            <a:ext cx="518653" cy="403322"/>
            <a:chOff x="0" y="0"/>
            <a:chExt cx="812800" cy="632061"/>
          </a:xfrm>
        </p:grpSpPr>
        <p:sp>
          <p:nvSpPr>
            <p:cNvPr name="Freeform 7" id="7"/>
            <p:cNvSpPr/>
            <p:nvPr/>
          </p:nvSpPr>
          <p:spPr>
            <a:xfrm flipH="false" flipV="false" rot="0">
              <a:off x="0" y="0"/>
              <a:ext cx="812800" cy="632061"/>
            </a:xfrm>
            <a:custGeom>
              <a:avLst/>
              <a:gdLst/>
              <a:ahLst/>
              <a:cxnLst/>
              <a:rect r="r" b="b" t="t" l="l"/>
              <a:pathLst>
                <a:path h="632061" w="812800">
                  <a:moveTo>
                    <a:pt x="406400" y="0"/>
                  </a:moveTo>
                  <a:lnTo>
                    <a:pt x="812800" y="632061"/>
                  </a:lnTo>
                  <a:lnTo>
                    <a:pt x="0" y="632061"/>
                  </a:lnTo>
                  <a:lnTo>
                    <a:pt x="406400" y="0"/>
                  </a:lnTo>
                  <a:close/>
                </a:path>
              </a:pathLst>
            </a:custGeom>
            <a:solidFill>
              <a:srgbClr val="FFFFFF"/>
            </a:solidFill>
          </p:spPr>
        </p:sp>
        <p:sp>
          <p:nvSpPr>
            <p:cNvPr name="TextBox 8" id="8"/>
            <p:cNvSpPr txBox="true"/>
            <p:nvPr/>
          </p:nvSpPr>
          <p:spPr>
            <a:xfrm>
              <a:off x="127000" y="245832"/>
              <a:ext cx="558800" cy="341082"/>
            </a:xfrm>
            <a:prstGeom prst="rect">
              <a:avLst/>
            </a:prstGeom>
          </p:spPr>
          <p:txBody>
            <a:bodyPr anchor="ctr" rtlCol="false" tIns="50800" lIns="50800" bIns="50800" rIns="50800"/>
            <a:lstStyle/>
            <a:p>
              <a:pPr algn="ctr">
                <a:lnSpc>
                  <a:spcPts val="2605"/>
                </a:lnSpc>
              </a:pPr>
            </a:p>
          </p:txBody>
        </p:sp>
      </p:grpSp>
      <p:grpSp>
        <p:nvGrpSpPr>
          <p:cNvPr name="Group 9" id="9"/>
          <p:cNvGrpSpPr/>
          <p:nvPr/>
        </p:nvGrpSpPr>
        <p:grpSpPr>
          <a:xfrm rot="5400000">
            <a:off x="8334273" y="3321728"/>
            <a:ext cx="518653" cy="403322"/>
            <a:chOff x="0" y="0"/>
            <a:chExt cx="812800" cy="632061"/>
          </a:xfrm>
        </p:grpSpPr>
        <p:sp>
          <p:nvSpPr>
            <p:cNvPr name="Freeform 10" id="10"/>
            <p:cNvSpPr/>
            <p:nvPr/>
          </p:nvSpPr>
          <p:spPr>
            <a:xfrm flipH="false" flipV="false" rot="0">
              <a:off x="0" y="0"/>
              <a:ext cx="812800" cy="632061"/>
            </a:xfrm>
            <a:custGeom>
              <a:avLst/>
              <a:gdLst/>
              <a:ahLst/>
              <a:cxnLst/>
              <a:rect r="r" b="b" t="t" l="l"/>
              <a:pathLst>
                <a:path h="632061" w="812800">
                  <a:moveTo>
                    <a:pt x="406400" y="0"/>
                  </a:moveTo>
                  <a:lnTo>
                    <a:pt x="812800" y="632061"/>
                  </a:lnTo>
                  <a:lnTo>
                    <a:pt x="0" y="632061"/>
                  </a:lnTo>
                  <a:lnTo>
                    <a:pt x="406400" y="0"/>
                  </a:lnTo>
                  <a:close/>
                </a:path>
              </a:pathLst>
            </a:custGeom>
            <a:solidFill>
              <a:srgbClr val="FFFFFF"/>
            </a:solidFill>
          </p:spPr>
        </p:sp>
        <p:sp>
          <p:nvSpPr>
            <p:cNvPr name="TextBox 11" id="11"/>
            <p:cNvSpPr txBox="true"/>
            <p:nvPr/>
          </p:nvSpPr>
          <p:spPr>
            <a:xfrm>
              <a:off x="127000" y="245832"/>
              <a:ext cx="558800" cy="341082"/>
            </a:xfrm>
            <a:prstGeom prst="rect">
              <a:avLst/>
            </a:prstGeom>
          </p:spPr>
          <p:txBody>
            <a:bodyPr anchor="ctr" rtlCol="false" tIns="50800" lIns="50800" bIns="50800" rIns="50800"/>
            <a:lstStyle/>
            <a:p>
              <a:pPr algn="ctr">
                <a:lnSpc>
                  <a:spcPts val="2605"/>
                </a:lnSpc>
              </a:pPr>
            </a:p>
          </p:txBody>
        </p:sp>
      </p:grpSp>
      <p:grpSp>
        <p:nvGrpSpPr>
          <p:cNvPr name="Group 12" id="12"/>
          <p:cNvGrpSpPr/>
          <p:nvPr/>
        </p:nvGrpSpPr>
        <p:grpSpPr>
          <a:xfrm rot="5400000">
            <a:off x="8334273" y="4951121"/>
            <a:ext cx="518653" cy="403322"/>
            <a:chOff x="0" y="0"/>
            <a:chExt cx="812800" cy="632061"/>
          </a:xfrm>
        </p:grpSpPr>
        <p:sp>
          <p:nvSpPr>
            <p:cNvPr name="Freeform 13" id="13"/>
            <p:cNvSpPr/>
            <p:nvPr/>
          </p:nvSpPr>
          <p:spPr>
            <a:xfrm flipH="false" flipV="false" rot="0">
              <a:off x="0" y="0"/>
              <a:ext cx="812800" cy="632061"/>
            </a:xfrm>
            <a:custGeom>
              <a:avLst/>
              <a:gdLst/>
              <a:ahLst/>
              <a:cxnLst/>
              <a:rect r="r" b="b" t="t" l="l"/>
              <a:pathLst>
                <a:path h="632061" w="812800">
                  <a:moveTo>
                    <a:pt x="406400" y="0"/>
                  </a:moveTo>
                  <a:lnTo>
                    <a:pt x="812800" y="632061"/>
                  </a:lnTo>
                  <a:lnTo>
                    <a:pt x="0" y="632061"/>
                  </a:lnTo>
                  <a:lnTo>
                    <a:pt x="406400" y="0"/>
                  </a:lnTo>
                  <a:close/>
                </a:path>
              </a:pathLst>
            </a:custGeom>
            <a:solidFill>
              <a:srgbClr val="FFFFFF"/>
            </a:solidFill>
          </p:spPr>
        </p:sp>
        <p:sp>
          <p:nvSpPr>
            <p:cNvPr name="TextBox 14" id="14"/>
            <p:cNvSpPr txBox="true"/>
            <p:nvPr/>
          </p:nvSpPr>
          <p:spPr>
            <a:xfrm>
              <a:off x="127000" y="245832"/>
              <a:ext cx="558800" cy="341082"/>
            </a:xfrm>
            <a:prstGeom prst="rect">
              <a:avLst/>
            </a:prstGeom>
          </p:spPr>
          <p:txBody>
            <a:bodyPr anchor="ctr" rtlCol="false" tIns="50800" lIns="50800" bIns="50800" rIns="50800"/>
            <a:lstStyle/>
            <a:p>
              <a:pPr algn="ctr">
                <a:lnSpc>
                  <a:spcPts val="2605"/>
                </a:lnSpc>
              </a:pPr>
            </a:p>
          </p:txBody>
        </p:sp>
      </p:grpSp>
      <p:grpSp>
        <p:nvGrpSpPr>
          <p:cNvPr name="Group 15" id="15"/>
          <p:cNvGrpSpPr/>
          <p:nvPr/>
        </p:nvGrpSpPr>
        <p:grpSpPr>
          <a:xfrm rot="5400000">
            <a:off x="8334273" y="6602514"/>
            <a:ext cx="518653" cy="403322"/>
            <a:chOff x="0" y="0"/>
            <a:chExt cx="812800" cy="632061"/>
          </a:xfrm>
        </p:grpSpPr>
        <p:sp>
          <p:nvSpPr>
            <p:cNvPr name="Freeform 16" id="16"/>
            <p:cNvSpPr/>
            <p:nvPr/>
          </p:nvSpPr>
          <p:spPr>
            <a:xfrm flipH="false" flipV="false" rot="0">
              <a:off x="0" y="0"/>
              <a:ext cx="812800" cy="632061"/>
            </a:xfrm>
            <a:custGeom>
              <a:avLst/>
              <a:gdLst/>
              <a:ahLst/>
              <a:cxnLst/>
              <a:rect r="r" b="b" t="t" l="l"/>
              <a:pathLst>
                <a:path h="632061" w="812800">
                  <a:moveTo>
                    <a:pt x="406400" y="0"/>
                  </a:moveTo>
                  <a:lnTo>
                    <a:pt x="812800" y="632061"/>
                  </a:lnTo>
                  <a:lnTo>
                    <a:pt x="0" y="632061"/>
                  </a:lnTo>
                  <a:lnTo>
                    <a:pt x="406400" y="0"/>
                  </a:lnTo>
                  <a:close/>
                </a:path>
              </a:pathLst>
            </a:custGeom>
            <a:solidFill>
              <a:srgbClr val="FFFFFF"/>
            </a:solidFill>
          </p:spPr>
        </p:sp>
        <p:sp>
          <p:nvSpPr>
            <p:cNvPr name="TextBox 17" id="17"/>
            <p:cNvSpPr txBox="true"/>
            <p:nvPr/>
          </p:nvSpPr>
          <p:spPr>
            <a:xfrm>
              <a:off x="127000" y="245832"/>
              <a:ext cx="558800" cy="341082"/>
            </a:xfrm>
            <a:prstGeom prst="rect">
              <a:avLst/>
            </a:prstGeom>
          </p:spPr>
          <p:txBody>
            <a:bodyPr anchor="ctr" rtlCol="false" tIns="50800" lIns="50800" bIns="50800" rIns="50800"/>
            <a:lstStyle/>
            <a:p>
              <a:pPr algn="ctr">
                <a:lnSpc>
                  <a:spcPts val="2605"/>
                </a:lnSpc>
              </a:pPr>
            </a:p>
          </p:txBody>
        </p:sp>
      </p:grpSp>
      <p:grpSp>
        <p:nvGrpSpPr>
          <p:cNvPr name="Group 18" id="18"/>
          <p:cNvGrpSpPr/>
          <p:nvPr/>
        </p:nvGrpSpPr>
        <p:grpSpPr>
          <a:xfrm rot="5400000">
            <a:off x="8334273" y="8253076"/>
            <a:ext cx="518653" cy="403322"/>
            <a:chOff x="0" y="0"/>
            <a:chExt cx="812800" cy="632061"/>
          </a:xfrm>
        </p:grpSpPr>
        <p:sp>
          <p:nvSpPr>
            <p:cNvPr name="Freeform 19" id="19"/>
            <p:cNvSpPr/>
            <p:nvPr/>
          </p:nvSpPr>
          <p:spPr>
            <a:xfrm flipH="false" flipV="false" rot="0">
              <a:off x="0" y="0"/>
              <a:ext cx="812800" cy="632061"/>
            </a:xfrm>
            <a:custGeom>
              <a:avLst/>
              <a:gdLst/>
              <a:ahLst/>
              <a:cxnLst/>
              <a:rect r="r" b="b" t="t" l="l"/>
              <a:pathLst>
                <a:path h="632061" w="812800">
                  <a:moveTo>
                    <a:pt x="406400" y="0"/>
                  </a:moveTo>
                  <a:lnTo>
                    <a:pt x="812800" y="632061"/>
                  </a:lnTo>
                  <a:lnTo>
                    <a:pt x="0" y="632061"/>
                  </a:lnTo>
                  <a:lnTo>
                    <a:pt x="406400" y="0"/>
                  </a:lnTo>
                  <a:close/>
                </a:path>
              </a:pathLst>
            </a:custGeom>
            <a:solidFill>
              <a:srgbClr val="FFFFFF"/>
            </a:solidFill>
          </p:spPr>
        </p:sp>
        <p:sp>
          <p:nvSpPr>
            <p:cNvPr name="TextBox 20" id="20"/>
            <p:cNvSpPr txBox="true"/>
            <p:nvPr/>
          </p:nvSpPr>
          <p:spPr>
            <a:xfrm>
              <a:off x="127000" y="245832"/>
              <a:ext cx="558800" cy="341082"/>
            </a:xfrm>
            <a:prstGeom prst="rect">
              <a:avLst/>
            </a:prstGeom>
          </p:spPr>
          <p:txBody>
            <a:bodyPr anchor="ctr" rtlCol="false" tIns="50800" lIns="50800" bIns="50800" rIns="50800"/>
            <a:lstStyle/>
            <a:p>
              <a:pPr algn="ctr">
                <a:lnSpc>
                  <a:spcPts val="2605"/>
                </a:lnSpc>
              </a:pPr>
            </a:p>
          </p:txBody>
        </p:sp>
      </p:grpSp>
      <p:grpSp>
        <p:nvGrpSpPr>
          <p:cNvPr name="Group 21" id="21"/>
          <p:cNvGrpSpPr/>
          <p:nvPr/>
        </p:nvGrpSpPr>
        <p:grpSpPr>
          <a:xfrm rot="0">
            <a:off x="5858949" y="4021082"/>
            <a:ext cx="2131040" cy="2131040"/>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E3B2"/>
            </a:solidFill>
            <a:ln w="200025" cap="sq">
              <a:solidFill>
                <a:srgbClr val="051D40"/>
              </a:solidFill>
              <a:prstDash val="solid"/>
              <a:miter/>
            </a:ln>
          </p:spPr>
        </p:sp>
        <p:sp>
          <p:nvSpPr>
            <p:cNvPr name="TextBox 23" id="23"/>
            <p:cNvSpPr txBox="true"/>
            <p:nvPr/>
          </p:nvSpPr>
          <p:spPr>
            <a:xfrm>
              <a:off x="76200" y="28575"/>
              <a:ext cx="660400" cy="708025"/>
            </a:xfrm>
            <a:prstGeom prst="rect">
              <a:avLst/>
            </a:prstGeom>
          </p:spPr>
          <p:txBody>
            <a:bodyPr anchor="ctr" rtlCol="false" tIns="50800" lIns="50800" bIns="50800" rIns="50800"/>
            <a:lstStyle/>
            <a:p>
              <a:pPr algn="ctr">
                <a:lnSpc>
                  <a:spcPts val="2605"/>
                </a:lnSpc>
              </a:pPr>
            </a:p>
          </p:txBody>
        </p:sp>
      </p:grpSp>
      <p:sp>
        <p:nvSpPr>
          <p:cNvPr name="Freeform 24" id="24"/>
          <p:cNvSpPr/>
          <p:nvPr/>
        </p:nvSpPr>
        <p:spPr>
          <a:xfrm flipH="false" flipV="false" rot="0">
            <a:off x="6582370" y="4582942"/>
            <a:ext cx="643405" cy="931244"/>
          </a:xfrm>
          <a:custGeom>
            <a:avLst/>
            <a:gdLst/>
            <a:ahLst/>
            <a:cxnLst/>
            <a:rect r="r" b="b" t="t" l="l"/>
            <a:pathLst>
              <a:path h="931244" w="643405">
                <a:moveTo>
                  <a:pt x="0" y="0"/>
                </a:moveTo>
                <a:lnTo>
                  <a:pt x="643405" y="0"/>
                </a:lnTo>
                <a:lnTo>
                  <a:pt x="643405" y="931244"/>
                </a:lnTo>
                <a:lnTo>
                  <a:pt x="0" y="93124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25" id="25"/>
          <p:cNvGrpSpPr/>
          <p:nvPr/>
        </p:nvGrpSpPr>
        <p:grpSpPr>
          <a:xfrm rot="-10800000">
            <a:off x="-4533696" y="169116"/>
            <a:ext cx="5754080" cy="8220114"/>
            <a:chOff x="0" y="0"/>
            <a:chExt cx="4445000" cy="6350000"/>
          </a:xfrm>
        </p:grpSpPr>
        <p:sp>
          <p:nvSpPr>
            <p:cNvPr name="Freeform 26" id="26"/>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sp>
        <p:nvSpPr>
          <p:cNvPr name="Freeform 27" id="27"/>
          <p:cNvSpPr/>
          <p:nvPr/>
        </p:nvSpPr>
        <p:spPr>
          <a:xfrm flipH="false" flipV="false" rot="0">
            <a:off x="11238251" y="915689"/>
            <a:ext cx="7049749" cy="7774706"/>
          </a:xfrm>
          <a:custGeom>
            <a:avLst/>
            <a:gdLst/>
            <a:ahLst/>
            <a:cxnLst/>
            <a:rect r="r" b="b" t="t" l="l"/>
            <a:pathLst>
              <a:path h="7774706" w="7049749">
                <a:moveTo>
                  <a:pt x="0" y="0"/>
                </a:moveTo>
                <a:lnTo>
                  <a:pt x="7049749" y="0"/>
                </a:lnTo>
                <a:lnTo>
                  <a:pt x="7049749" y="7774706"/>
                </a:lnTo>
                <a:lnTo>
                  <a:pt x="0" y="7774706"/>
                </a:lnTo>
                <a:lnTo>
                  <a:pt x="0" y="0"/>
                </a:lnTo>
                <a:close/>
              </a:path>
            </a:pathLst>
          </a:custGeom>
          <a:blipFill>
            <a:blip r:embed="rId5"/>
            <a:stretch>
              <a:fillRect l="-22138" t="0" r="-24905" b="0"/>
            </a:stretch>
          </a:blipFill>
        </p:spPr>
      </p:sp>
      <p:sp>
        <p:nvSpPr>
          <p:cNvPr name="TextBox 28" id="28"/>
          <p:cNvSpPr txBox="true"/>
          <p:nvPr/>
        </p:nvSpPr>
        <p:spPr>
          <a:xfrm rot="0">
            <a:off x="9109388" y="3206913"/>
            <a:ext cx="2492805" cy="423187"/>
          </a:xfrm>
          <a:prstGeom prst="rect">
            <a:avLst/>
          </a:prstGeom>
        </p:spPr>
        <p:txBody>
          <a:bodyPr anchor="t" rtlCol="false" tIns="0" lIns="0" bIns="0" rIns="0">
            <a:spAutoFit/>
          </a:bodyPr>
          <a:lstStyle/>
          <a:p>
            <a:pPr algn="l" marL="0" indent="0" lvl="0">
              <a:lnSpc>
                <a:spcPts val="3269"/>
              </a:lnSpc>
              <a:spcBef>
                <a:spcPct val="0"/>
              </a:spcBef>
            </a:pPr>
            <a:r>
              <a:rPr lang="en-US" b="true" sz="2368">
                <a:solidFill>
                  <a:srgbClr val="17E3B2"/>
                </a:solidFill>
                <a:latin typeface="Almarai Bold"/>
                <a:ea typeface="Almarai Bold"/>
                <a:cs typeface="Almarai Bold"/>
                <a:sym typeface="Almarai Bold"/>
              </a:rPr>
              <a:t>SAFETY NEEDS</a:t>
            </a:r>
          </a:p>
        </p:txBody>
      </p:sp>
      <p:sp>
        <p:nvSpPr>
          <p:cNvPr name="TextBox 29" id="29"/>
          <p:cNvSpPr txBox="true"/>
          <p:nvPr/>
        </p:nvSpPr>
        <p:spPr>
          <a:xfrm rot="0">
            <a:off x="9109388" y="1561526"/>
            <a:ext cx="2492805" cy="843379"/>
          </a:xfrm>
          <a:prstGeom prst="rect">
            <a:avLst/>
          </a:prstGeom>
        </p:spPr>
        <p:txBody>
          <a:bodyPr anchor="t" rtlCol="false" tIns="0" lIns="0" bIns="0" rIns="0">
            <a:spAutoFit/>
          </a:bodyPr>
          <a:lstStyle/>
          <a:p>
            <a:pPr algn="l" marL="0" indent="0" lvl="0">
              <a:lnSpc>
                <a:spcPts val="3269"/>
              </a:lnSpc>
              <a:spcBef>
                <a:spcPct val="0"/>
              </a:spcBef>
            </a:pPr>
            <a:r>
              <a:rPr lang="en-US" b="true" sz="2368">
                <a:solidFill>
                  <a:srgbClr val="17E3B2"/>
                </a:solidFill>
                <a:latin typeface="Almarai Bold"/>
                <a:ea typeface="Almarai Bold"/>
                <a:cs typeface="Almarai Bold"/>
                <a:sym typeface="Almarai Bold"/>
              </a:rPr>
              <a:t>PHYSIOLOGICAL NEEDS</a:t>
            </a:r>
          </a:p>
        </p:txBody>
      </p:sp>
      <p:sp>
        <p:nvSpPr>
          <p:cNvPr name="TextBox 30" id="30"/>
          <p:cNvSpPr txBox="true"/>
          <p:nvPr/>
        </p:nvSpPr>
        <p:spPr>
          <a:xfrm rot="0">
            <a:off x="9109388" y="4634945"/>
            <a:ext cx="2897989" cy="1236373"/>
          </a:xfrm>
          <a:prstGeom prst="rect">
            <a:avLst/>
          </a:prstGeom>
        </p:spPr>
        <p:txBody>
          <a:bodyPr anchor="t" rtlCol="false" tIns="0" lIns="0" bIns="0" rIns="0">
            <a:spAutoFit/>
          </a:bodyPr>
          <a:lstStyle/>
          <a:p>
            <a:pPr algn="l" marL="0" indent="0" lvl="0">
              <a:lnSpc>
                <a:spcPts val="3174"/>
              </a:lnSpc>
              <a:spcBef>
                <a:spcPct val="0"/>
              </a:spcBef>
            </a:pPr>
            <a:r>
              <a:rPr lang="en-US" b="true" sz="2300">
                <a:solidFill>
                  <a:srgbClr val="17E3B2"/>
                </a:solidFill>
                <a:latin typeface="Almarai Bold"/>
                <a:ea typeface="Almarai Bold"/>
                <a:cs typeface="Almarai Bold"/>
                <a:sym typeface="Almarai Bold"/>
              </a:rPr>
              <a:t>LOVE &amp; BELONGINGNESS NEEDS</a:t>
            </a:r>
          </a:p>
        </p:txBody>
      </p:sp>
      <p:sp>
        <p:nvSpPr>
          <p:cNvPr name="TextBox 31" id="31"/>
          <p:cNvSpPr txBox="true"/>
          <p:nvPr/>
        </p:nvSpPr>
        <p:spPr>
          <a:xfrm rot="0">
            <a:off x="9109388" y="6568014"/>
            <a:ext cx="2897989" cy="415172"/>
          </a:xfrm>
          <a:prstGeom prst="rect">
            <a:avLst/>
          </a:prstGeom>
        </p:spPr>
        <p:txBody>
          <a:bodyPr anchor="t" rtlCol="false" tIns="0" lIns="0" bIns="0" rIns="0">
            <a:spAutoFit/>
          </a:bodyPr>
          <a:lstStyle/>
          <a:p>
            <a:pPr algn="l" marL="0" indent="0" lvl="0">
              <a:lnSpc>
                <a:spcPts val="3174"/>
              </a:lnSpc>
              <a:spcBef>
                <a:spcPct val="0"/>
              </a:spcBef>
            </a:pPr>
            <a:r>
              <a:rPr lang="en-US" b="true" sz="2300">
                <a:solidFill>
                  <a:srgbClr val="17E3B2"/>
                </a:solidFill>
                <a:latin typeface="Almarai Bold"/>
                <a:ea typeface="Almarai Bold"/>
                <a:cs typeface="Almarai Bold"/>
                <a:sym typeface="Almarai Bold"/>
              </a:rPr>
              <a:t>ESTEEM NEEDS</a:t>
            </a:r>
          </a:p>
        </p:txBody>
      </p:sp>
      <p:sp>
        <p:nvSpPr>
          <p:cNvPr name="TextBox 32" id="32"/>
          <p:cNvSpPr txBox="true"/>
          <p:nvPr/>
        </p:nvSpPr>
        <p:spPr>
          <a:xfrm rot="0">
            <a:off x="9109388" y="7812003"/>
            <a:ext cx="2492805" cy="1236373"/>
          </a:xfrm>
          <a:prstGeom prst="rect">
            <a:avLst/>
          </a:prstGeom>
        </p:spPr>
        <p:txBody>
          <a:bodyPr anchor="t" rtlCol="false" tIns="0" lIns="0" bIns="0" rIns="0">
            <a:spAutoFit/>
          </a:bodyPr>
          <a:lstStyle/>
          <a:p>
            <a:pPr algn="l" marL="0" indent="0" lvl="0">
              <a:lnSpc>
                <a:spcPts val="3174"/>
              </a:lnSpc>
              <a:spcBef>
                <a:spcPct val="0"/>
              </a:spcBef>
            </a:pPr>
            <a:r>
              <a:rPr lang="en-US" b="true" sz="2300">
                <a:solidFill>
                  <a:srgbClr val="17E3B2"/>
                </a:solidFill>
                <a:latin typeface="Almarai Bold"/>
                <a:ea typeface="Almarai Bold"/>
                <a:cs typeface="Almarai Bold"/>
                <a:sym typeface="Almarai Bold"/>
              </a:rPr>
              <a:t>SELF-ACTUALIZATION NEEDS</a:t>
            </a:r>
          </a:p>
        </p:txBody>
      </p:sp>
      <p:sp>
        <p:nvSpPr>
          <p:cNvPr name="TextBox 33" id="33"/>
          <p:cNvSpPr txBox="true"/>
          <p:nvPr/>
        </p:nvSpPr>
        <p:spPr>
          <a:xfrm rot="0">
            <a:off x="211029" y="4087642"/>
            <a:ext cx="5778281" cy="1411751"/>
          </a:xfrm>
          <a:prstGeom prst="rect">
            <a:avLst/>
          </a:prstGeom>
        </p:spPr>
        <p:txBody>
          <a:bodyPr anchor="t" rtlCol="false" tIns="0" lIns="0" bIns="0" rIns="0">
            <a:spAutoFit/>
          </a:bodyPr>
          <a:lstStyle/>
          <a:p>
            <a:pPr algn="l" marL="0" indent="0" lvl="0">
              <a:lnSpc>
                <a:spcPts val="5400"/>
              </a:lnSpc>
              <a:spcBef>
                <a:spcPct val="0"/>
              </a:spcBef>
            </a:pPr>
            <a:r>
              <a:rPr lang="en-US" b="true" sz="4500">
                <a:solidFill>
                  <a:srgbClr val="17E3B2"/>
                </a:solidFill>
                <a:latin typeface="Almarai Bold"/>
                <a:ea typeface="Almarai Bold"/>
                <a:cs typeface="Almarai Bold"/>
                <a:sym typeface="Almarai Bold"/>
              </a:rPr>
              <a:t>THE FIVE LEVELS OF THE</a:t>
            </a:r>
            <a:r>
              <a:rPr lang="en-US" b="true" sz="4500">
                <a:solidFill>
                  <a:srgbClr val="17E3B2"/>
                </a:solidFill>
                <a:latin typeface="Almarai Bold"/>
                <a:ea typeface="Almarai Bold"/>
                <a:cs typeface="Almarai Bold"/>
                <a:sym typeface="Almarai Bold"/>
              </a:rPr>
              <a:t> Hierarchy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0">
            <a:off x="15763958" y="-781916"/>
            <a:ext cx="1683983" cy="2405689"/>
            <a:chOff x="0" y="0"/>
            <a:chExt cx="4445000" cy="6350000"/>
          </a:xfrm>
        </p:grpSpPr>
        <p:sp>
          <p:nvSpPr>
            <p:cNvPr name="Freeform 5" id="5"/>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6" id="6"/>
          <p:cNvGrpSpPr/>
          <p:nvPr/>
        </p:nvGrpSpPr>
        <p:grpSpPr>
          <a:xfrm rot="5400000">
            <a:off x="14391539" y="875530"/>
            <a:ext cx="841991" cy="84199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sp>
        <p:nvSpPr>
          <p:cNvPr name="Freeform 8" id="8"/>
          <p:cNvSpPr/>
          <p:nvPr/>
        </p:nvSpPr>
        <p:spPr>
          <a:xfrm flipH="false" flipV="false" rot="0">
            <a:off x="9294179" y="6118863"/>
            <a:ext cx="7500320" cy="3694830"/>
          </a:xfrm>
          <a:custGeom>
            <a:avLst/>
            <a:gdLst/>
            <a:ahLst/>
            <a:cxnLst/>
            <a:rect r="r" b="b" t="t" l="l"/>
            <a:pathLst>
              <a:path h="3694830" w="7500320">
                <a:moveTo>
                  <a:pt x="0" y="0"/>
                </a:moveTo>
                <a:lnTo>
                  <a:pt x="7500320" y="0"/>
                </a:lnTo>
                <a:lnTo>
                  <a:pt x="7500320" y="3694830"/>
                </a:lnTo>
                <a:lnTo>
                  <a:pt x="0" y="3694830"/>
                </a:lnTo>
                <a:lnTo>
                  <a:pt x="0" y="0"/>
                </a:lnTo>
                <a:close/>
              </a:path>
            </a:pathLst>
          </a:custGeom>
          <a:blipFill>
            <a:blip r:embed="rId3"/>
            <a:stretch>
              <a:fillRect l="0" t="0" r="0" b="0"/>
            </a:stretch>
          </a:blipFill>
        </p:spPr>
      </p:sp>
      <p:grpSp>
        <p:nvGrpSpPr>
          <p:cNvPr name="Group 9" id="9"/>
          <p:cNvGrpSpPr/>
          <p:nvPr/>
        </p:nvGrpSpPr>
        <p:grpSpPr>
          <a:xfrm rot="0">
            <a:off x="1915508" y="5758247"/>
            <a:ext cx="3653998" cy="4263580"/>
            <a:chOff x="0" y="0"/>
            <a:chExt cx="1218237" cy="1421511"/>
          </a:xfrm>
        </p:grpSpPr>
        <p:sp>
          <p:nvSpPr>
            <p:cNvPr name="Freeform 10" id="10"/>
            <p:cNvSpPr/>
            <p:nvPr/>
          </p:nvSpPr>
          <p:spPr>
            <a:xfrm flipH="false" flipV="false" rot="0">
              <a:off x="0" y="0"/>
              <a:ext cx="1218237" cy="1421511"/>
            </a:xfrm>
            <a:custGeom>
              <a:avLst/>
              <a:gdLst/>
              <a:ahLst/>
              <a:cxnLst/>
              <a:rect r="r" b="b" t="t" l="l"/>
              <a:pathLst>
                <a:path h="1421511" w="1218237">
                  <a:moveTo>
                    <a:pt x="1218237" y="154669"/>
                  </a:moveTo>
                  <a:lnTo>
                    <a:pt x="1218237" y="1266842"/>
                  </a:lnTo>
                  <a:cubicBezTo>
                    <a:pt x="1218237" y="1307863"/>
                    <a:pt x="1201942" y="1347203"/>
                    <a:pt x="1172935" y="1376210"/>
                  </a:cubicBezTo>
                  <a:cubicBezTo>
                    <a:pt x="1143929" y="1405216"/>
                    <a:pt x="1104589" y="1421511"/>
                    <a:pt x="1063568" y="1421511"/>
                  </a:cubicBezTo>
                  <a:lnTo>
                    <a:pt x="154669" y="1421511"/>
                  </a:lnTo>
                  <a:cubicBezTo>
                    <a:pt x="113648" y="1421511"/>
                    <a:pt x="74308" y="1405216"/>
                    <a:pt x="45301" y="1376210"/>
                  </a:cubicBezTo>
                  <a:cubicBezTo>
                    <a:pt x="16295" y="1347203"/>
                    <a:pt x="0" y="1307863"/>
                    <a:pt x="0" y="1266842"/>
                  </a:cubicBezTo>
                  <a:lnTo>
                    <a:pt x="0" y="154669"/>
                  </a:lnTo>
                  <a:cubicBezTo>
                    <a:pt x="0" y="113648"/>
                    <a:pt x="16295" y="74308"/>
                    <a:pt x="45301" y="45301"/>
                  </a:cubicBezTo>
                  <a:cubicBezTo>
                    <a:pt x="74308" y="16295"/>
                    <a:pt x="113648" y="0"/>
                    <a:pt x="154669" y="0"/>
                  </a:cubicBezTo>
                  <a:lnTo>
                    <a:pt x="1063568" y="0"/>
                  </a:lnTo>
                  <a:cubicBezTo>
                    <a:pt x="1104589" y="0"/>
                    <a:pt x="1143929" y="16295"/>
                    <a:pt x="1172935" y="45301"/>
                  </a:cubicBezTo>
                  <a:cubicBezTo>
                    <a:pt x="1201942" y="74308"/>
                    <a:pt x="1218237" y="113648"/>
                    <a:pt x="1218237" y="154669"/>
                  </a:cubicBezTo>
                  <a:close/>
                </a:path>
              </a:pathLst>
            </a:custGeom>
            <a:solidFill>
              <a:srgbClr val="0A3265"/>
            </a:solidFill>
          </p:spPr>
        </p:sp>
        <p:sp>
          <p:nvSpPr>
            <p:cNvPr name="TextBox 11" id="11"/>
            <p:cNvSpPr txBox="true"/>
            <p:nvPr/>
          </p:nvSpPr>
          <p:spPr>
            <a:xfrm>
              <a:off x="0" y="-57150"/>
              <a:ext cx="1218237" cy="1478661"/>
            </a:xfrm>
            <a:prstGeom prst="rect">
              <a:avLst/>
            </a:prstGeom>
          </p:spPr>
          <p:txBody>
            <a:bodyPr anchor="ctr" rtlCol="false" tIns="50800" lIns="50800" bIns="50800" rIns="50800"/>
            <a:lstStyle/>
            <a:p>
              <a:pPr algn="ctr">
                <a:lnSpc>
                  <a:spcPts val="2520"/>
                </a:lnSpc>
              </a:pPr>
            </a:p>
          </p:txBody>
        </p:sp>
      </p:grpSp>
      <p:sp>
        <p:nvSpPr>
          <p:cNvPr name="Freeform 12" id="12"/>
          <p:cNvSpPr/>
          <p:nvPr/>
        </p:nvSpPr>
        <p:spPr>
          <a:xfrm flipH="false" flipV="false" rot="0">
            <a:off x="2386174" y="6215361"/>
            <a:ext cx="305913" cy="305755"/>
          </a:xfrm>
          <a:custGeom>
            <a:avLst/>
            <a:gdLst/>
            <a:ahLst/>
            <a:cxnLst/>
            <a:rect r="r" b="b" t="t" l="l"/>
            <a:pathLst>
              <a:path h="305755" w="305913">
                <a:moveTo>
                  <a:pt x="0" y="0"/>
                </a:moveTo>
                <a:lnTo>
                  <a:pt x="305913" y="0"/>
                </a:lnTo>
                <a:lnTo>
                  <a:pt x="305913" y="305755"/>
                </a:lnTo>
                <a:lnTo>
                  <a:pt x="0" y="305755"/>
                </a:lnTo>
                <a:lnTo>
                  <a:pt x="0" y="0"/>
                </a:lnTo>
                <a:close/>
              </a:path>
            </a:pathLst>
          </a:custGeom>
          <a:blipFill>
            <a:blip r:embed="rId4">
              <a:extLst>
                <a:ext uri="{96DAC541-7B7A-43D3-8B79-37D633B846F1}">
                  <asvg:svgBlip xmlns:asvg="http://schemas.microsoft.com/office/drawing/2016/SVG/main" r:embed="rId5"/>
                </a:ext>
              </a:extLst>
            </a:blip>
            <a:stretch>
              <a:fillRect l="0" t="0" r="-760962" b="-761408"/>
            </a:stretch>
          </a:blipFill>
        </p:spPr>
      </p:sp>
      <p:sp>
        <p:nvSpPr>
          <p:cNvPr name="Freeform 13" id="13"/>
          <p:cNvSpPr/>
          <p:nvPr/>
        </p:nvSpPr>
        <p:spPr>
          <a:xfrm flipH="false" flipV="false" rot="0">
            <a:off x="2386174" y="7090820"/>
            <a:ext cx="305913" cy="305755"/>
          </a:xfrm>
          <a:custGeom>
            <a:avLst/>
            <a:gdLst/>
            <a:ahLst/>
            <a:cxnLst/>
            <a:rect r="r" b="b" t="t" l="l"/>
            <a:pathLst>
              <a:path h="305755" w="305913">
                <a:moveTo>
                  <a:pt x="0" y="0"/>
                </a:moveTo>
                <a:lnTo>
                  <a:pt x="305913" y="0"/>
                </a:lnTo>
                <a:lnTo>
                  <a:pt x="305913" y="305755"/>
                </a:lnTo>
                <a:lnTo>
                  <a:pt x="0" y="305755"/>
                </a:lnTo>
                <a:lnTo>
                  <a:pt x="0" y="0"/>
                </a:lnTo>
                <a:close/>
              </a:path>
            </a:pathLst>
          </a:custGeom>
          <a:blipFill>
            <a:blip r:embed="rId4">
              <a:extLst>
                <a:ext uri="{96DAC541-7B7A-43D3-8B79-37D633B846F1}">
                  <asvg:svgBlip xmlns:asvg="http://schemas.microsoft.com/office/drawing/2016/SVG/main" r:embed="rId5"/>
                </a:ext>
              </a:extLst>
            </a:blip>
            <a:stretch>
              <a:fillRect l="0" t="0" r="-760962" b="-761408"/>
            </a:stretch>
          </a:blipFill>
        </p:spPr>
      </p:sp>
      <p:sp>
        <p:nvSpPr>
          <p:cNvPr name="Freeform 14" id="14"/>
          <p:cNvSpPr/>
          <p:nvPr/>
        </p:nvSpPr>
        <p:spPr>
          <a:xfrm flipH="false" flipV="false" rot="0">
            <a:off x="2386174" y="8021930"/>
            <a:ext cx="305913" cy="305755"/>
          </a:xfrm>
          <a:custGeom>
            <a:avLst/>
            <a:gdLst/>
            <a:ahLst/>
            <a:cxnLst/>
            <a:rect r="r" b="b" t="t" l="l"/>
            <a:pathLst>
              <a:path h="305755" w="305913">
                <a:moveTo>
                  <a:pt x="0" y="0"/>
                </a:moveTo>
                <a:lnTo>
                  <a:pt x="305913" y="0"/>
                </a:lnTo>
                <a:lnTo>
                  <a:pt x="305913" y="305755"/>
                </a:lnTo>
                <a:lnTo>
                  <a:pt x="0" y="305755"/>
                </a:lnTo>
                <a:lnTo>
                  <a:pt x="0" y="0"/>
                </a:lnTo>
                <a:close/>
              </a:path>
            </a:pathLst>
          </a:custGeom>
          <a:blipFill>
            <a:blip r:embed="rId4">
              <a:extLst>
                <a:ext uri="{96DAC541-7B7A-43D3-8B79-37D633B846F1}">
                  <asvg:svgBlip xmlns:asvg="http://schemas.microsoft.com/office/drawing/2016/SVG/main" r:embed="rId5"/>
                </a:ext>
              </a:extLst>
            </a:blip>
            <a:stretch>
              <a:fillRect l="0" t="0" r="-760962" b="-761408"/>
            </a:stretch>
          </a:blipFill>
        </p:spPr>
      </p:sp>
      <p:sp>
        <p:nvSpPr>
          <p:cNvPr name="Freeform 15" id="15"/>
          <p:cNvSpPr/>
          <p:nvPr/>
        </p:nvSpPr>
        <p:spPr>
          <a:xfrm flipH="false" flipV="false" rot="0">
            <a:off x="2386174" y="8857490"/>
            <a:ext cx="305913" cy="305755"/>
          </a:xfrm>
          <a:custGeom>
            <a:avLst/>
            <a:gdLst/>
            <a:ahLst/>
            <a:cxnLst/>
            <a:rect r="r" b="b" t="t" l="l"/>
            <a:pathLst>
              <a:path h="305755" w="305913">
                <a:moveTo>
                  <a:pt x="0" y="0"/>
                </a:moveTo>
                <a:lnTo>
                  <a:pt x="305913" y="0"/>
                </a:lnTo>
                <a:lnTo>
                  <a:pt x="305913" y="305755"/>
                </a:lnTo>
                <a:lnTo>
                  <a:pt x="0" y="305755"/>
                </a:lnTo>
                <a:lnTo>
                  <a:pt x="0" y="0"/>
                </a:lnTo>
                <a:close/>
              </a:path>
            </a:pathLst>
          </a:custGeom>
          <a:blipFill>
            <a:blip r:embed="rId4">
              <a:extLst>
                <a:ext uri="{96DAC541-7B7A-43D3-8B79-37D633B846F1}">
                  <asvg:svgBlip xmlns:asvg="http://schemas.microsoft.com/office/drawing/2016/SVG/main" r:embed="rId5"/>
                </a:ext>
              </a:extLst>
            </a:blip>
            <a:stretch>
              <a:fillRect l="0" t="0" r="-760962" b="-761408"/>
            </a:stretch>
          </a:blipFill>
        </p:spPr>
      </p:sp>
      <p:sp>
        <p:nvSpPr>
          <p:cNvPr name="Freeform 16" id="16"/>
          <p:cNvSpPr/>
          <p:nvPr/>
        </p:nvSpPr>
        <p:spPr>
          <a:xfrm flipH="false" flipV="false" rot="0">
            <a:off x="11309783" y="2275394"/>
            <a:ext cx="6163513" cy="2342135"/>
          </a:xfrm>
          <a:custGeom>
            <a:avLst/>
            <a:gdLst/>
            <a:ahLst/>
            <a:cxnLst/>
            <a:rect r="r" b="b" t="t" l="l"/>
            <a:pathLst>
              <a:path h="2342135" w="6163513">
                <a:moveTo>
                  <a:pt x="0" y="0"/>
                </a:moveTo>
                <a:lnTo>
                  <a:pt x="6163512" y="0"/>
                </a:lnTo>
                <a:lnTo>
                  <a:pt x="6163512" y="2342134"/>
                </a:lnTo>
                <a:lnTo>
                  <a:pt x="0" y="2342134"/>
                </a:lnTo>
                <a:lnTo>
                  <a:pt x="0" y="0"/>
                </a:lnTo>
                <a:close/>
              </a:path>
            </a:pathLst>
          </a:custGeom>
          <a:blipFill>
            <a:blip r:embed="rId6"/>
            <a:stretch>
              <a:fillRect l="0" t="0" r="0" b="0"/>
            </a:stretch>
          </a:blipFill>
        </p:spPr>
      </p:sp>
      <p:sp>
        <p:nvSpPr>
          <p:cNvPr name="TextBox 17" id="17"/>
          <p:cNvSpPr txBox="true"/>
          <p:nvPr/>
        </p:nvSpPr>
        <p:spPr>
          <a:xfrm rot="0">
            <a:off x="683336" y="1171575"/>
            <a:ext cx="11287542" cy="1103819"/>
          </a:xfrm>
          <a:prstGeom prst="rect">
            <a:avLst/>
          </a:prstGeom>
        </p:spPr>
        <p:txBody>
          <a:bodyPr anchor="t" rtlCol="false" tIns="0" lIns="0" bIns="0" rIns="0">
            <a:spAutoFit/>
          </a:bodyPr>
          <a:lstStyle/>
          <a:p>
            <a:pPr algn="l">
              <a:lnSpc>
                <a:spcPts val="8210"/>
              </a:lnSpc>
            </a:pPr>
            <a:r>
              <a:rPr lang="en-US" b="true" sz="8210" spc="-180">
                <a:solidFill>
                  <a:srgbClr val="FFFFFF"/>
                </a:solidFill>
                <a:latin typeface="Aileron Bold"/>
                <a:ea typeface="Aileron Bold"/>
                <a:cs typeface="Aileron Bold"/>
                <a:sym typeface="Aileron Bold"/>
              </a:rPr>
              <a:t>Physiological Needs</a:t>
            </a:r>
          </a:p>
        </p:txBody>
      </p:sp>
      <p:sp>
        <p:nvSpPr>
          <p:cNvPr name="TextBox 18" id="18"/>
          <p:cNvSpPr txBox="true"/>
          <p:nvPr/>
        </p:nvSpPr>
        <p:spPr>
          <a:xfrm rot="0">
            <a:off x="1028700" y="3297714"/>
            <a:ext cx="9753158" cy="1845786"/>
          </a:xfrm>
          <a:prstGeom prst="rect">
            <a:avLst/>
          </a:prstGeom>
        </p:spPr>
        <p:txBody>
          <a:bodyPr anchor="t" rtlCol="false" tIns="0" lIns="0" bIns="0" rIns="0">
            <a:spAutoFit/>
          </a:bodyPr>
          <a:lstStyle/>
          <a:p>
            <a:pPr algn="just">
              <a:lnSpc>
                <a:spcPts val="2410"/>
              </a:lnSpc>
            </a:pPr>
            <a:r>
              <a:rPr lang="en-US" sz="2078" spc="-20">
                <a:solidFill>
                  <a:srgbClr val="FFFFFF"/>
                </a:solidFill>
                <a:latin typeface="Poppins"/>
                <a:ea typeface="Poppins"/>
                <a:cs typeface="Poppins"/>
                <a:sym typeface="Poppins"/>
              </a:rPr>
              <a:t>Physiological needs are the basic physical requirements that a human body must have to survive. These include essential things such as food, water, air, sleep, clothing, and shelter.</a:t>
            </a:r>
          </a:p>
          <a:p>
            <a:pPr algn="just">
              <a:lnSpc>
                <a:spcPts val="2410"/>
              </a:lnSpc>
            </a:pPr>
            <a:r>
              <a:rPr lang="en-US" sz="2078" spc="-20">
                <a:solidFill>
                  <a:srgbClr val="FFFFFF"/>
                </a:solidFill>
                <a:latin typeface="Poppins"/>
                <a:ea typeface="Poppins"/>
                <a:cs typeface="Poppins"/>
                <a:sym typeface="Poppins"/>
              </a:rPr>
              <a:t>Without fulfilling these basic needs, a person cannot focus on higher-level needs like safety, love, or self-esteem.</a:t>
            </a:r>
          </a:p>
          <a:p>
            <a:pPr algn="just">
              <a:lnSpc>
                <a:spcPts val="2410"/>
              </a:lnSpc>
            </a:pPr>
          </a:p>
        </p:txBody>
      </p:sp>
      <p:sp>
        <p:nvSpPr>
          <p:cNvPr name="TextBox 19" id="19"/>
          <p:cNvSpPr txBox="true"/>
          <p:nvPr/>
        </p:nvSpPr>
        <p:spPr>
          <a:xfrm rot="0">
            <a:off x="2985008" y="6158211"/>
            <a:ext cx="3048329" cy="353160"/>
          </a:xfrm>
          <a:prstGeom prst="rect">
            <a:avLst/>
          </a:prstGeom>
        </p:spPr>
        <p:txBody>
          <a:bodyPr anchor="t" rtlCol="false" tIns="0" lIns="0" bIns="0" rIns="0">
            <a:spAutoFit/>
          </a:bodyPr>
          <a:lstStyle/>
          <a:p>
            <a:pPr algn="l">
              <a:lnSpc>
                <a:spcPts val="2764"/>
              </a:lnSpc>
              <a:spcBef>
                <a:spcPct val="0"/>
              </a:spcBef>
            </a:pPr>
            <a:r>
              <a:rPr lang="en-US" b="true" sz="1974">
                <a:solidFill>
                  <a:srgbClr val="FFFFFF"/>
                </a:solidFill>
                <a:latin typeface="Poppins Bold"/>
                <a:ea typeface="Poppins Bold"/>
                <a:cs typeface="Poppins Bold"/>
                <a:sym typeface="Poppins Bold"/>
              </a:rPr>
              <a:t>Fo</a:t>
            </a:r>
            <a:r>
              <a:rPr lang="en-US" b="true" sz="1974">
                <a:solidFill>
                  <a:srgbClr val="FFFFFF"/>
                </a:solidFill>
                <a:latin typeface="Poppins Bold"/>
                <a:ea typeface="Poppins Bold"/>
                <a:cs typeface="Poppins Bold"/>
                <a:sym typeface="Poppins Bold"/>
              </a:rPr>
              <a:t>od</a:t>
            </a:r>
          </a:p>
        </p:txBody>
      </p:sp>
      <p:sp>
        <p:nvSpPr>
          <p:cNvPr name="TextBox 20" id="20"/>
          <p:cNvSpPr txBox="true"/>
          <p:nvPr/>
        </p:nvSpPr>
        <p:spPr>
          <a:xfrm rot="0">
            <a:off x="2985008" y="7054296"/>
            <a:ext cx="3048329" cy="353160"/>
          </a:xfrm>
          <a:prstGeom prst="rect">
            <a:avLst/>
          </a:prstGeom>
        </p:spPr>
        <p:txBody>
          <a:bodyPr anchor="t" rtlCol="false" tIns="0" lIns="0" bIns="0" rIns="0">
            <a:spAutoFit/>
          </a:bodyPr>
          <a:lstStyle/>
          <a:p>
            <a:pPr algn="l">
              <a:lnSpc>
                <a:spcPts val="2764"/>
              </a:lnSpc>
              <a:spcBef>
                <a:spcPct val="0"/>
              </a:spcBef>
            </a:pPr>
            <a:r>
              <a:rPr lang="en-US" b="true" sz="1974">
                <a:solidFill>
                  <a:srgbClr val="FFFFFF"/>
                </a:solidFill>
                <a:latin typeface="Poppins Bold"/>
                <a:ea typeface="Poppins Bold"/>
                <a:cs typeface="Poppins Bold"/>
                <a:sym typeface="Poppins Bold"/>
              </a:rPr>
              <a:t>Wat</a:t>
            </a:r>
            <a:r>
              <a:rPr lang="en-US" b="true" sz="1974">
                <a:solidFill>
                  <a:srgbClr val="FFFFFF"/>
                </a:solidFill>
                <a:latin typeface="Poppins Bold"/>
                <a:ea typeface="Poppins Bold"/>
                <a:cs typeface="Poppins Bold"/>
                <a:sym typeface="Poppins Bold"/>
              </a:rPr>
              <a:t>er</a:t>
            </a:r>
          </a:p>
        </p:txBody>
      </p:sp>
      <p:sp>
        <p:nvSpPr>
          <p:cNvPr name="TextBox 21" id="21"/>
          <p:cNvSpPr txBox="true"/>
          <p:nvPr/>
        </p:nvSpPr>
        <p:spPr>
          <a:xfrm rot="0">
            <a:off x="2985008" y="7909128"/>
            <a:ext cx="3048329" cy="353160"/>
          </a:xfrm>
          <a:prstGeom prst="rect">
            <a:avLst/>
          </a:prstGeom>
        </p:spPr>
        <p:txBody>
          <a:bodyPr anchor="t" rtlCol="false" tIns="0" lIns="0" bIns="0" rIns="0">
            <a:spAutoFit/>
          </a:bodyPr>
          <a:lstStyle/>
          <a:p>
            <a:pPr algn="l">
              <a:lnSpc>
                <a:spcPts val="2764"/>
              </a:lnSpc>
              <a:spcBef>
                <a:spcPct val="0"/>
              </a:spcBef>
            </a:pPr>
            <a:r>
              <a:rPr lang="en-US" b="true" sz="1974">
                <a:solidFill>
                  <a:srgbClr val="FFFFFF"/>
                </a:solidFill>
                <a:latin typeface="Poppins Bold"/>
                <a:ea typeface="Poppins Bold"/>
                <a:cs typeface="Poppins Bold"/>
                <a:sym typeface="Poppins Bold"/>
              </a:rPr>
              <a:t>Shelter</a:t>
            </a:r>
          </a:p>
        </p:txBody>
      </p:sp>
      <p:sp>
        <p:nvSpPr>
          <p:cNvPr name="TextBox 22" id="22"/>
          <p:cNvSpPr txBox="true"/>
          <p:nvPr/>
        </p:nvSpPr>
        <p:spPr>
          <a:xfrm rot="0">
            <a:off x="2985008" y="8805213"/>
            <a:ext cx="3048329" cy="353160"/>
          </a:xfrm>
          <a:prstGeom prst="rect">
            <a:avLst/>
          </a:prstGeom>
        </p:spPr>
        <p:txBody>
          <a:bodyPr anchor="t" rtlCol="false" tIns="0" lIns="0" bIns="0" rIns="0">
            <a:spAutoFit/>
          </a:bodyPr>
          <a:lstStyle/>
          <a:p>
            <a:pPr algn="l">
              <a:lnSpc>
                <a:spcPts val="2764"/>
              </a:lnSpc>
              <a:spcBef>
                <a:spcPct val="0"/>
              </a:spcBef>
            </a:pPr>
            <a:r>
              <a:rPr lang="en-US" b="true" sz="1974">
                <a:solidFill>
                  <a:srgbClr val="FFFFFF"/>
                </a:solidFill>
                <a:latin typeface="Poppins Bold"/>
                <a:ea typeface="Poppins Bold"/>
                <a:cs typeface="Poppins Bold"/>
                <a:sym typeface="Poppins Bold"/>
              </a:rPr>
              <a:t>Sleep</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10800000">
            <a:off x="-4725380" y="5468707"/>
            <a:ext cx="5754080" cy="8220114"/>
            <a:chOff x="0" y="0"/>
            <a:chExt cx="4445000" cy="6350000"/>
          </a:xfrm>
        </p:grpSpPr>
        <p:sp>
          <p:nvSpPr>
            <p:cNvPr name="Freeform 5" id="5"/>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sp>
        <p:nvSpPr>
          <p:cNvPr name="Freeform 6" id="6"/>
          <p:cNvSpPr/>
          <p:nvPr/>
        </p:nvSpPr>
        <p:spPr>
          <a:xfrm flipH="false" flipV="false" rot="0">
            <a:off x="1028700" y="5143500"/>
            <a:ext cx="316383" cy="316219"/>
          </a:xfrm>
          <a:custGeom>
            <a:avLst/>
            <a:gdLst/>
            <a:ahLst/>
            <a:cxnLst/>
            <a:rect r="r" b="b" t="t" l="l"/>
            <a:pathLst>
              <a:path h="316219" w="316383">
                <a:moveTo>
                  <a:pt x="0" y="0"/>
                </a:moveTo>
                <a:lnTo>
                  <a:pt x="316383" y="0"/>
                </a:lnTo>
                <a:lnTo>
                  <a:pt x="316383" y="316219"/>
                </a:lnTo>
                <a:lnTo>
                  <a:pt x="0" y="316219"/>
                </a:lnTo>
                <a:lnTo>
                  <a:pt x="0" y="0"/>
                </a:lnTo>
                <a:close/>
              </a:path>
            </a:pathLst>
          </a:custGeom>
          <a:blipFill>
            <a:blip r:embed="rId3">
              <a:extLst>
                <a:ext uri="{96DAC541-7B7A-43D3-8B79-37D633B846F1}">
                  <asvg:svgBlip xmlns:asvg="http://schemas.microsoft.com/office/drawing/2016/SVG/main" r:embed="rId4"/>
                </a:ext>
              </a:extLst>
            </a:blip>
            <a:stretch>
              <a:fillRect l="0" t="0" r="-760962" b="-761408"/>
            </a:stretch>
          </a:blipFill>
        </p:spPr>
      </p:sp>
      <p:sp>
        <p:nvSpPr>
          <p:cNvPr name="AutoShape 7" id="7"/>
          <p:cNvSpPr/>
          <p:nvPr/>
        </p:nvSpPr>
        <p:spPr>
          <a:xfrm>
            <a:off x="1028700" y="5656385"/>
            <a:ext cx="3482425" cy="0"/>
          </a:xfrm>
          <a:prstGeom prst="line">
            <a:avLst/>
          </a:prstGeom>
          <a:ln cap="flat" w="38100">
            <a:solidFill>
              <a:srgbClr val="097C3E"/>
            </a:solidFill>
            <a:prstDash val="solid"/>
            <a:headEnd type="none" len="sm" w="sm"/>
            <a:tailEnd type="none" len="sm" w="sm"/>
          </a:ln>
        </p:spPr>
      </p:sp>
      <p:sp>
        <p:nvSpPr>
          <p:cNvPr name="Freeform 8" id="8"/>
          <p:cNvSpPr/>
          <p:nvPr/>
        </p:nvSpPr>
        <p:spPr>
          <a:xfrm flipH="false" flipV="false" rot="0">
            <a:off x="1028700" y="5872879"/>
            <a:ext cx="316383" cy="316219"/>
          </a:xfrm>
          <a:custGeom>
            <a:avLst/>
            <a:gdLst/>
            <a:ahLst/>
            <a:cxnLst/>
            <a:rect r="r" b="b" t="t" l="l"/>
            <a:pathLst>
              <a:path h="316219" w="316383">
                <a:moveTo>
                  <a:pt x="0" y="0"/>
                </a:moveTo>
                <a:lnTo>
                  <a:pt x="316383" y="0"/>
                </a:lnTo>
                <a:lnTo>
                  <a:pt x="316383" y="316218"/>
                </a:lnTo>
                <a:lnTo>
                  <a:pt x="0" y="316218"/>
                </a:lnTo>
                <a:lnTo>
                  <a:pt x="0" y="0"/>
                </a:lnTo>
                <a:close/>
              </a:path>
            </a:pathLst>
          </a:custGeom>
          <a:blipFill>
            <a:blip r:embed="rId3">
              <a:extLst>
                <a:ext uri="{96DAC541-7B7A-43D3-8B79-37D633B846F1}">
                  <asvg:svgBlip xmlns:asvg="http://schemas.microsoft.com/office/drawing/2016/SVG/main" r:embed="rId4"/>
                </a:ext>
              </a:extLst>
            </a:blip>
            <a:stretch>
              <a:fillRect l="0" t="0" r="-760962" b="-761408"/>
            </a:stretch>
          </a:blipFill>
        </p:spPr>
      </p:sp>
      <p:sp>
        <p:nvSpPr>
          <p:cNvPr name="AutoShape 9" id="9"/>
          <p:cNvSpPr/>
          <p:nvPr/>
        </p:nvSpPr>
        <p:spPr>
          <a:xfrm>
            <a:off x="1028700" y="6385763"/>
            <a:ext cx="3489289" cy="0"/>
          </a:xfrm>
          <a:prstGeom prst="line">
            <a:avLst/>
          </a:prstGeom>
          <a:ln cap="flat" w="38100">
            <a:solidFill>
              <a:srgbClr val="097C3E"/>
            </a:solidFill>
            <a:prstDash val="solid"/>
            <a:headEnd type="none" len="sm" w="sm"/>
            <a:tailEnd type="none" len="sm" w="sm"/>
          </a:ln>
        </p:spPr>
      </p:sp>
      <p:sp>
        <p:nvSpPr>
          <p:cNvPr name="Freeform 10" id="10"/>
          <p:cNvSpPr/>
          <p:nvPr/>
        </p:nvSpPr>
        <p:spPr>
          <a:xfrm flipH="false" flipV="false" rot="0">
            <a:off x="1028700" y="6622876"/>
            <a:ext cx="316383" cy="316219"/>
          </a:xfrm>
          <a:custGeom>
            <a:avLst/>
            <a:gdLst/>
            <a:ahLst/>
            <a:cxnLst/>
            <a:rect r="r" b="b" t="t" l="l"/>
            <a:pathLst>
              <a:path h="316219" w="316383">
                <a:moveTo>
                  <a:pt x="0" y="0"/>
                </a:moveTo>
                <a:lnTo>
                  <a:pt x="316383" y="0"/>
                </a:lnTo>
                <a:lnTo>
                  <a:pt x="316383" y="316218"/>
                </a:lnTo>
                <a:lnTo>
                  <a:pt x="0" y="316218"/>
                </a:lnTo>
                <a:lnTo>
                  <a:pt x="0" y="0"/>
                </a:lnTo>
                <a:close/>
              </a:path>
            </a:pathLst>
          </a:custGeom>
          <a:blipFill>
            <a:blip r:embed="rId3">
              <a:extLst>
                <a:ext uri="{96DAC541-7B7A-43D3-8B79-37D633B846F1}">
                  <asvg:svgBlip xmlns:asvg="http://schemas.microsoft.com/office/drawing/2016/SVG/main" r:embed="rId4"/>
                </a:ext>
              </a:extLst>
            </a:blip>
            <a:stretch>
              <a:fillRect l="0" t="0" r="-760962" b="-761408"/>
            </a:stretch>
          </a:blipFill>
        </p:spPr>
      </p:sp>
      <p:sp>
        <p:nvSpPr>
          <p:cNvPr name="AutoShape 11" id="11"/>
          <p:cNvSpPr/>
          <p:nvPr/>
        </p:nvSpPr>
        <p:spPr>
          <a:xfrm>
            <a:off x="1028700" y="7135760"/>
            <a:ext cx="3495020" cy="0"/>
          </a:xfrm>
          <a:prstGeom prst="line">
            <a:avLst/>
          </a:prstGeom>
          <a:ln cap="flat" w="38100">
            <a:solidFill>
              <a:srgbClr val="097C3E"/>
            </a:solidFill>
            <a:prstDash val="solid"/>
            <a:headEnd type="none" len="sm" w="sm"/>
            <a:tailEnd type="none" len="sm" w="sm"/>
          </a:ln>
        </p:spPr>
      </p:sp>
      <p:sp>
        <p:nvSpPr>
          <p:cNvPr name="Freeform 12" id="12"/>
          <p:cNvSpPr/>
          <p:nvPr/>
        </p:nvSpPr>
        <p:spPr>
          <a:xfrm flipH="false" flipV="false" rot="0">
            <a:off x="1028700" y="7392935"/>
            <a:ext cx="316383" cy="316219"/>
          </a:xfrm>
          <a:custGeom>
            <a:avLst/>
            <a:gdLst/>
            <a:ahLst/>
            <a:cxnLst/>
            <a:rect r="r" b="b" t="t" l="l"/>
            <a:pathLst>
              <a:path h="316219" w="316383">
                <a:moveTo>
                  <a:pt x="0" y="0"/>
                </a:moveTo>
                <a:lnTo>
                  <a:pt x="316383" y="0"/>
                </a:lnTo>
                <a:lnTo>
                  <a:pt x="316383" y="316219"/>
                </a:lnTo>
                <a:lnTo>
                  <a:pt x="0" y="316219"/>
                </a:lnTo>
                <a:lnTo>
                  <a:pt x="0" y="0"/>
                </a:lnTo>
                <a:close/>
              </a:path>
            </a:pathLst>
          </a:custGeom>
          <a:blipFill>
            <a:blip r:embed="rId3">
              <a:extLst>
                <a:ext uri="{96DAC541-7B7A-43D3-8B79-37D633B846F1}">
                  <asvg:svgBlip xmlns:asvg="http://schemas.microsoft.com/office/drawing/2016/SVG/main" r:embed="rId4"/>
                </a:ext>
              </a:extLst>
            </a:blip>
            <a:stretch>
              <a:fillRect l="0" t="0" r="-760962" b="-761408"/>
            </a:stretch>
          </a:blipFill>
        </p:spPr>
      </p:sp>
      <p:sp>
        <p:nvSpPr>
          <p:cNvPr name="Freeform 13" id="13"/>
          <p:cNvSpPr/>
          <p:nvPr/>
        </p:nvSpPr>
        <p:spPr>
          <a:xfrm flipH="false" flipV="false" rot="0">
            <a:off x="11285817" y="1523292"/>
            <a:ext cx="6400620" cy="4805481"/>
          </a:xfrm>
          <a:custGeom>
            <a:avLst/>
            <a:gdLst/>
            <a:ahLst/>
            <a:cxnLst/>
            <a:rect r="r" b="b" t="t" l="l"/>
            <a:pathLst>
              <a:path h="4805481" w="6400620">
                <a:moveTo>
                  <a:pt x="0" y="0"/>
                </a:moveTo>
                <a:lnTo>
                  <a:pt x="6400621" y="0"/>
                </a:lnTo>
                <a:lnTo>
                  <a:pt x="6400621" y="4805481"/>
                </a:lnTo>
                <a:lnTo>
                  <a:pt x="0" y="4805481"/>
                </a:lnTo>
                <a:lnTo>
                  <a:pt x="0" y="0"/>
                </a:lnTo>
                <a:close/>
              </a:path>
            </a:pathLst>
          </a:custGeom>
          <a:blipFill>
            <a:blip r:embed="rId5"/>
            <a:stretch>
              <a:fillRect l="0" t="0" r="0" b="0"/>
            </a:stretch>
          </a:blipFill>
        </p:spPr>
      </p:sp>
      <p:sp>
        <p:nvSpPr>
          <p:cNvPr name="Freeform 14" id="14"/>
          <p:cNvSpPr/>
          <p:nvPr/>
        </p:nvSpPr>
        <p:spPr>
          <a:xfrm flipH="false" flipV="false" rot="0">
            <a:off x="9144000" y="7551159"/>
            <a:ext cx="8937328" cy="2271447"/>
          </a:xfrm>
          <a:custGeom>
            <a:avLst/>
            <a:gdLst/>
            <a:ahLst/>
            <a:cxnLst/>
            <a:rect r="r" b="b" t="t" l="l"/>
            <a:pathLst>
              <a:path h="2271447" w="8937328">
                <a:moveTo>
                  <a:pt x="0" y="0"/>
                </a:moveTo>
                <a:lnTo>
                  <a:pt x="8937328" y="0"/>
                </a:lnTo>
                <a:lnTo>
                  <a:pt x="8937328" y="2271447"/>
                </a:lnTo>
                <a:lnTo>
                  <a:pt x="0" y="2271447"/>
                </a:lnTo>
                <a:lnTo>
                  <a:pt x="0" y="0"/>
                </a:lnTo>
                <a:close/>
              </a:path>
            </a:pathLst>
          </a:custGeom>
          <a:blipFill>
            <a:blip r:embed="rId6"/>
            <a:stretch>
              <a:fillRect l="0" t="0" r="0" b="0"/>
            </a:stretch>
          </a:blipFill>
        </p:spPr>
      </p:sp>
      <p:sp>
        <p:nvSpPr>
          <p:cNvPr name="TextBox 15" id="15"/>
          <p:cNvSpPr txBox="true"/>
          <p:nvPr/>
        </p:nvSpPr>
        <p:spPr>
          <a:xfrm rot="0">
            <a:off x="1028700" y="1017425"/>
            <a:ext cx="9343478" cy="1002209"/>
          </a:xfrm>
          <a:prstGeom prst="rect">
            <a:avLst/>
          </a:prstGeom>
        </p:spPr>
        <p:txBody>
          <a:bodyPr anchor="t" rtlCol="false" tIns="0" lIns="0" bIns="0" rIns="0">
            <a:spAutoFit/>
          </a:bodyPr>
          <a:lstStyle/>
          <a:p>
            <a:pPr algn="l" marL="0" indent="0" lvl="0">
              <a:lnSpc>
                <a:spcPts val="7711"/>
              </a:lnSpc>
              <a:spcBef>
                <a:spcPct val="0"/>
              </a:spcBef>
            </a:pPr>
            <a:r>
              <a:rPr lang="en-US" b="true" sz="6426">
                <a:solidFill>
                  <a:srgbClr val="17E3B2"/>
                </a:solidFill>
                <a:latin typeface="Almarai Bold"/>
                <a:ea typeface="Almarai Bold"/>
                <a:cs typeface="Almarai Bold"/>
                <a:sym typeface="Almarai Bold"/>
              </a:rPr>
              <a:t>SAFETY NEEDS</a:t>
            </a:r>
          </a:p>
        </p:txBody>
      </p:sp>
      <p:sp>
        <p:nvSpPr>
          <p:cNvPr name="TextBox 16" id="16"/>
          <p:cNvSpPr txBox="true"/>
          <p:nvPr/>
        </p:nvSpPr>
        <p:spPr>
          <a:xfrm rot="0">
            <a:off x="1456597" y="5165072"/>
            <a:ext cx="2246791" cy="273302"/>
          </a:xfrm>
          <a:prstGeom prst="rect">
            <a:avLst/>
          </a:prstGeom>
        </p:spPr>
        <p:txBody>
          <a:bodyPr anchor="t" rtlCol="false" tIns="0" lIns="0" bIns="0" rIns="0">
            <a:spAutoFit/>
          </a:bodyPr>
          <a:lstStyle/>
          <a:p>
            <a:pPr algn="l">
              <a:lnSpc>
                <a:spcPts val="2001"/>
              </a:lnSpc>
            </a:pPr>
            <a:r>
              <a:rPr lang="en-US" b="true" sz="1836">
                <a:solidFill>
                  <a:srgbClr val="FFFFFF"/>
                </a:solidFill>
                <a:latin typeface="Poppins Bold"/>
                <a:ea typeface="Poppins Bold"/>
                <a:cs typeface="Poppins Bold"/>
                <a:sym typeface="Poppins Bold"/>
              </a:rPr>
              <a:t>Physical safety</a:t>
            </a:r>
          </a:p>
        </p:txBody>
      </p:sp>
      <p:sp>
        <p:nvSpPr>
          <p:cNvPr name="TextBox 17" id="17"/>
          <p:cNvSpPr txBox="true"/>
          <p:nvPr/>
        </p:nvSpPr>
        <p:spPr>
          <a:xfrm rot="0">
            <a:off x="1456597" y="5894451"/>
            <a:ext cx="3124895" cy="273302"/>
          </a:xfrm>
          <a:prstGeom prst="rect">
            <a:avLst/>
          </a:prstGeom>
        </p:spPr>
        <p:txBody>
          <a:bodyPr anchor="t" rtlCol="false" tIns="0" lIns="0" bIns="0" rIns="0">
            <a:spAutoFit/>
          </a:bodyPr>
          <a:lstStyle/>
          <a:p>
            <a:pPr algn="l">
              <a:lnSpc>
                <a:spcPts val="2001"/>
              </a:lnSpc>
            </a:pPr>
            <a:r>
              <a:rPr lang="en-US" b="true" sz="1836">
                <a:solidFill>
                  <a:srgbClr val="FFFFFF"/>
                </a:solidFill>
                <a:latin typeface="Poppins Bold"/>
                <a:ea typeface="Poppins Bold"/>
                <a:cs typeface="Poppins Bold"/>
                <a:sym typeface="Poppins Bold"/>
              </a:rPr>
              <a:t>Emotional safety</a:t>
            </a:r>
          </a:p>
        </p:txBody>
      </p:sp>
      <p:sp>
        <p:nvSpPr>
          <p:cNvPr name="TextBox 18" id="18"/>
          <p:cNvSpPr txBox="true"/>
          <p:nvPr/>
        </p:nvSpPr>
        <p:spPr>
          <a:xfrm rot="0">
            <a:off x="1456597" y="6644448"/>
            <a:ext cx="3341551" cy="273302"/>
          </a:xfrm>
          <a:prstGeom prst="rect">
            <a:avLst/>
          </a:prstGeom>
        </p:spPr>
        <p:txBody>
          <a:bodyPr anchor="t" rtlCol="false" tIns="0" lIns="0" bIns="0" rIns="0">
            <a:spAutoFit/>
          </a:bodyPr>
          <a:lstStyle/>
          <a:p>
            <a:pPr algn="l">
              <a:lnSpc>
                <a:spcPts val="2001"/>
              </a:lnSpc>
            </a:pPr>
            <a:r>
              <a:rPr lang="en-US" b="true" sz="1836">
                <a:solidFill>
                  <a:srgbClr val="FFFFFF"/>
                </a:solidFill>
                <a:latin typeface="Poppins Bold"/>
                <a:ea typeface="Poppins Bold"/>
                <a:cs typeface="Poppins Bold"/>
                <a:sym typeface="Poppins Bold"/>
              </a:rPr>
              <a:t>Job security</a:t>
            </a:r>
          </a:p>
        </p:txBody>
      </p:sp>
      <p:sp>
        <p:nvSpPr>
          <p:cNvPr name="TextBox 19" id="19"/>
          <p:cNvSpPr txBox="true"/>
          <p:nvPr/>
        </p:nvSpPr>
        <p:spPr>
          <a:xfrm rot="0">
            <a:off x="1028700" y="2921334"/>
            <a:ext cx="10142817" cy="1691878"/>
          </a:xfrm>
          <a:prstGeom prst="rect">
            <a:avLst/>
          </a:prstGeom>
        </p:spPr>
        <p:txBody>
          <a:bodyPr anchor="t" rtlCol="false" tIns="0" lIns="0" bIns="0" rIns="0">
            <a:spAutoFit/>
          </a:bodyPr>
          <a:lstStyle/>
          <a:p>
            <a:pPr algn="l">
              <a:lnSpc>
                <a:spcPts val="2184"/>
              </a:lnSpc>
            </a:pPr>
            <a:r>
              <a:rPr lang="en-US" sz="2299" spc="-22">
                <a:solidFill>
                  <a:srgbClr val="FFFFFF"/>
                </a:solidFill>
                <a:latin typeface="Almarai"/>
                <a:ea typeface="Almarai"/>
                <a:cs typeface="Almarai"/>
                <a:sym typeface="Almarai"/>
              </a:rPr>
              <a:t>Safety needs refer to a person’s need for protection, security, and stability in their life. This includes physical safety, financial security, health protection, and a safe environment.</a:t>
            </a:r>
          </a:p>
          <a:p>
            <a:pPr algn="l">
              <a:lnSpc>
                <a:spcPts val="2184"/>
              </a:lnSpc>
            </a:pPr>
            <a:r>
              <a:rPr lang="en-US" sz="2299" spc="-22">
                <a:solidFill>
                  <a:srgbClr val="FFFFFF"/>
                </a:solidFill>
                <a:latin typeface="Almarai"/>
                <a:ea typeface="Almarai"/>
                <a:cs typeface="Almarai"/>
                <a:sym typeface="Almarai"/>
              </a:rPr>
              <a:t>When people feel unsafe or insecure, they focus on protecting themselves before pursuing higher-level needs like love, esteem, or self-actualization.</a:t>
            </a:r>
          </a:p>
          <a:p>
            <a:pPr algn="l">
              <a:lnSpc>
                <a:spcPts val="2184"/>
              </a:lnSpc>
            </a:pPr>
          </a:p>
        </p:txBody>
      </p:sp>
      <p:sp>
        <p:nvSpPr>
          <p:cNvPr name="TextBox 20" id="20"/>
          <p:cNvSpPr txBox="true"/>
          <p:nvPr/>
        </p:nvSpPr>
        <p:spPr>
          <a:xfrm rot="0">
            <a:off x="1456597" y="7414507"/>
            <a:ext cx="2464678" cy="273302"/>
          </a:xfrm>
          <a:prstGeom prst="rect">
            <a:avLst/>
          </a:prstGeom>
        </p:spPr>
        <p:txBody>
          <a:bodyPr anchor="t" rtlCol="false" tIns="0" lIns="0" bIns="0" rIns="0">
            <a:spAutoFit/>
          </a:bodyPr>
          <a:lstStyle/>
          <a:p>
            <a:pPr algn="l">
              <a:lnSpc>
                <a:spcPts val="2001"/>
              </a:lnSpc>
            </a:pPr>
            <a:r>
              <a:rPr lang="en-US" b="true" sz="1836">
                <a:solidFill>
                  <a:srgbClr val="FFFFFF"/>
                </a:solidFill>
                <a:latin typeface="Poppins Bold"/>
                <a:ea typeface="Poppins Bold"/>
                <a:cs typeface="Poppins Bold"/>
                <a:sym typeface="Poppins Bold"/>
              </a:rPr>
              <a:t>Financial security</a:t>
            </a:r>
          </a:p>
        </p:txBody>
      </p:sp>
      <p:sp>
        <p:nvSpPr>
          <p:cNvPr name="AutoShape 21" id="21"/>
          <p:cNvSpPr/>
          <p:nvPr/>
        </p:nvSpPr>
        <p:spPr>
          <a:xfrm>
            <a:off x="1028700" y="7947279"/>
            <a:ext cx="3495020" cy="0"/>
          </a:xfrm>
          <a:prstGeom prst="line">
            <a:avLst/>
          </a:prstGeom>
          <a:ln cap="flat" w="38100">
            <a:solidFill>
              <a:srgbClr val="097C3E"/>
            </a:solidFill>
            <a:prstDash val="solid"/>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D3E85"/>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0">
            <a:off x="14664277" y="-871079"/>
            <a:ext cx="1683983" cy="2405689"/>
            <a:chOff x="0" y="0"/>
            <a:chExt cx="4445000" cy="6350000"/>
          </a:xfrm>
        </p:grpSpPr>
        <p:sp>
          <p:nvSpPr>
            <p:cNvPr name="Freeform 5" id="5"/>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6" id="6"/>
          <p:cNvGrpSpPr/>
          <p:nvPr/>
        </p:nvGrpSpPr>
        <p:grpSpPr>
          <a:xfrm rot="5400000">
            <a:off x="16417309" y="1645890"/>
            <a:ext cx="841991" cy="84199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8" id="8"/>
          <p:cNvGrpSpPr/>
          <p:nvPr/>
        </p:nvGrpSpPr>
        <p:grpSpPr>
          <a:xfrm rot="5400000">
            <a:off x="6480591" y="8837304"/>
            <a:ext cx="841991" cy="84199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grpSp>
        <p:nvGrpSpPr>
          <p:cNvPr name="Group 10" id="10"/>
          <p:cNvGrpSpPr/>
          <p:nvPr/>
        </p:nvGrpSpPr>
        <p:grpSpPr>
          <a:xfrm rot="0">
            <a:off x="13405563" y="7963902"/>
            <a:ext cx="2374761" cy="3392515"/>
            <a:chOff x="0" y="0"/>
            <a:chExt cx="4445000" cy="6350000"/>
          </a:xfrm>
        </p:grpSpPr>
        <p:sp>
          <p:nvSpPr>
            <p:cNvPr name="Freeform 11" id="11"/>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12" id="12"/>
          <p:cNvGrpSpPr/>
          <p:nvPr/>
        </p:nvGrpSpPr>
        <p:grpSpPr>
          <a:xfrm rot="5400000">
            <a:off x="8269991" y="8920490"/>
            <a:ext cx="1224824" cy="1224824"/>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t="0" r="-126211" b="0"/>
              </a:stretch>
            </a:blipFill>
          </p:spPr>
        </p:sp>
      </p:grpSp>
      <p:sp>
        <p:nvSpPr>
          <p:cNvPr name="TextBox 14" id="14"/>
          <p:cNvSpPr txBox="true"/>
          <p:nvPr/>
        </p:nvSpPr>
        <p:spPr>
          <a:xfrm rot="0">
            <a:off x="7633063" y="2845445"/>
            <a:ext cx="9293968" cy="3425965"/>
          </a:xfrm>
          <a:prstGeom prst="rect">
            <a:avLst/>
          </a:prstGeom>
        </p:spPr>
        <p:txBody>
          <a:bodyPr anchor="t" rtlCol="false" tIns="0" lIns="0" bIns="0" rIns="0">
            <a:spAutoFit/>
          </a:bodyPr>
          <a:lstStyle/>
          <a:p>
            <a:pPr algn="l">
              <a:lnSpc>
                <a:spcPts val="3058"/>
              </a:lnSpc>
            </a:pPr>
            <a:r>
              <a:rPr lang="en-US" sz="2216" spc="217">
                <a:solidFill>
                  <a:srgbClr val="F5FFF5"/>
                </a:solidFill>
                <a:latin typeface="Almarai"/>
                <a:ea typeface="Almarai"/>
                <a:cs typeface="Almarai"/>
                <a:sym typeface="Almarai"/>
              </a:rPr>
              <a:t>Love and Belongingness Needs represent an individual’s desire for meaningful social relationships, emotional attachment, and a sense of being accepted by others.</a:t>
            </a:r>
          </a:p>
          <a:p>
            <a:pPr algn="l">
              <a:lnSpc>
                <a:spcPts val="3058"/>
              </a:lnSpc>
            </a:pPr>
          </a:p>
          <a:p>
            <a:pPr algn="l">
              <a:lnSpc>
                <a:spcPts val="3058"/>
              </a:lnSpc>
            </a:pPr>
            <a:r>
              <a:rPr lang="en-US" sz="2216" spc="217">
                <a:solidFill>
                  <a:srgbClr val="F5FFF5"/>
                </a:solidFill>
                <a:latin typeface="Almarai"/>
                <a:ea typeface="Almarai"/>
                <a:cs typeface="Almarai"/>
                <a:sym typeface="Almarai"/>
              </a:rPr>
              <a:t>These needs become important once physiological and safety needs are fulfilled. At this stage, people naturally seek connections that provide affection, support, and companionship.</a:t>
            </a:r>
          </a:p>
          <a:p>
            <a:pPr algn="l">
              <a:lnSpc>
                <a:spcPts val="3058"/>
              </a:lnSpc>
            </a:pPr>
          </a:p>
        </p:txBody>
      </p:sp>
      <p:grpSp>
        <p:nvGrpSpPr>
          <p:cNvPr name="Group 15" id="15"/>
          <p:cNvGrpSpPr/>
          <p:nvPr/>
        </p:nvGrpSpPr>
        <p:grpSpPr>
          <a:xfrm rot="0">
            <a:off x="10780199" y="6176943"/>
            <a:ext cx="3492211" cy="3757383"/>
            <a:chOff x="0" y="0"/>
            <a:chExt cx="942654" cy="1014232"/>
          </a:xfrm>
        </p:grpSpPr>
        <p:sp>
          <p:nvSpPr>
            <p:cNvPr name="Freeform 16" id="16"/>
            <p:cNvSpPr/>
            <p:nvPr/>
          </p:nvSpPr>
          <p:spPr>
            <a:xfrm flipH="false" flipV="false" rot="0">
              <a:off x="0" y="0"/>
              <a:ext cx="942654" cy="1014232"/>
            </a:xfrm>
            <a:custGeom>
              <a:avLst/>
              <a:gdLst/>
              <a:ahLst/>
              <a:cxnLst/>
              <a:rect r="r" b="b" t="t" l="l"/>
              <a:pathLst>
                <a:path h="1014232" w="942654">
                  <a:moveTo>
                    <a:pt x="99761" y="0"/>
                  </a:moveTo>
                  <a:lnTo>
                    <a:pt x="842893" y="0"/>
                  </a:lnTo>
                  <a:cubicBezTo>
                    <a:pt x="869351" y="0"/>
                    <a:pt x="894725" y="10511"/>
                    <a:pt x="913434" y="29219"/>
                  </a:cubicBezTo>
                  <a:cubicBezTo>
                    <a:pt x="932143" y="47928"/>
                    <a:pt x="942654" y="73303"/>
                    <a:pt x="942654" y="99761"/>
                  </a:cubicBezTo>
                  <a:lnTo>
                    <a:pt x="942654" y="914471"/>
                  </a:lnTo>
                  <a:cubicBezTo>
                    <a:pt x="942654" y="969567"/>
                    <a:pt x="897989" y="1014232"/>
                    <a:pt x="842893" y="1014232"/>
                  </a:cubicBezTo>
                  <a:lnTo>
                    <a:pt x="99761" y="1014232"/>
                  </a:lnTo>
                  <a:cubicBezTo>
                    <a:pt x="44665" y="1014232"/>
                    <a:pt x="0" y="969567"/>
                    <a:pt x="0" y="914471"/>
                  </a:cubicBezTo>
                  <a:lnTo>
                    <a:pt x="0" y="99761"/>
                  </a:lnTo>
                  <a:cubicBezTo>
                    <a:pt x="0" y="44665"/>
                    <a:pt x="44665" y="0"/>
                    <a:pt x="99761" y="0"/>
                  </a:cubicBezTo>
                  <a:close/>
                </a:path>
              </a:pathLst>
            </a:custGeom>
            <a:solidFill>
              <a:srgbClr val="002F72"/>
            </a:solidFill>
          </p:spPr>
        </p:sp>
        <p:sp>
          <p:nvSpPr>
            <p:cNvPr name="TextBox 17" id="17"/>
            <p:cNvSpPr txBox="true"/>
            <p:nvPr/>
          </p:nvSpPr>
          <p:spPr>
            <a:xfrm>
              <a:off x="0" y="9525"/>
              <a:ext cx="942654" cy="1004707"/>
            </a:xfrm>
            <a:prstGeom prst="rect">
              <a:avLst/>
            </a:prstGeom>
          </p:spPr>
          <p:txBody>
            <a:bodyPr anchor="ctr" rtlCol="false" tIns="50800" lIns="50800" bIns="50800" rIns="50800"/>
            <a:lstStyle/>
            <a:p>
              <a:pPr algn="ctr">
                <a:lnSpc>
                  <a:spcPts val="2194"/>
                </a:lnSpc>
              </a:pPr>
            </a:p>
          </p:txBody>
        </p:sp>
      </p:grpSp>
      <p:sp>
        <p:nvSpPr>
          <p:cNvPr name="Freeform 18" id="18"/>
          <p:cNvSpPr/>
          <p:nvPr/>
        </p:nvSpPr>
        <p:spPr>
          <a:xfrm flipH="false" flipV="false" rot="0">
            <a:off x="11135953" y="7364430"/>
            <a:ext cx="305913" cy="305755"/>
          </a:xfrm>
          <a:custGeom>
            <a:avLst/>
            <a:gdLst/>
            <a:ahLst/>
            <a:cxnLst/>
            <a:rect r="r" b="b" t="t" l="l"/>
            <a:pathLst>
              <a:path h="305755" w="305913">
                <a:moveTo>
                  <a:pt x="0" y="0"/>
                </a:moveTo>
                <a:lnTo>
                  <a:pt x="305913" y="0"/>
                </a:lnTo>
                <a:lnTo>
                  <a:pt x="305913" y="305755"/>
                </a:lnTo>
                <a:lnTo>
                  <a:pt x="0" y="305755"/>
                </a:lnTo>
                <a:lnTo>
                  <a:pt x="0" y="0"/>
                </a:lnTo>
                <a:close/>
              </a:path>
            </a:pathLst>
          </a:custGeom>
          <a:blipFill>
            <a:blip r:embed="rId3">
              <a:extLst>
                <a:ext uri="{96DAC541-7B7A-43D3-8B79-37D633B846F1}">
                  <asvg:svgBlip xmlns:asvg="http://schemas.microsoft.com/office/drawing/2016/SVG/main" r:embed="rId4"/>
                </a:ext>
              </a:extLst>
            </a:blip>
            <a:stretch>
              <a:fillRect l="0" t="0" r="-760962" b="-761408"/>
            </a:stretch>
          </a:blipFill>
        </p:spPr>
      </p:sp>
      <p:sp>
        <p:nvSpPr>
          <p:cNvPr name="Freeform 19" id="19"/>
          <p:cNvSpPr/>
          <p:nvPr/>
        </p:nvSpPr>
        <p:spPr>
          <a:xfrm flipH="false" flipV="false" rot="0">
            <a:off x="11135953" y="8273537"/>
            <a:ext cx="305913" cy="305755"/>
          </a:xfrm>
          <a:custGeom>
            <a:avLst/>
            <a:gdLst/>
            <a:ahLst/>
            <a:cxnLst/>
            <a:rect r="r" b="b" t="t" l="l"/>
            <a:pathLst>
              <a:path h="305755" w="305913">
                <a:moveTo>
                  <a:pt x="0" y="0"/>
                </a:moveTo>
                <a:lnTo>
                  <a:pt x="305913" y="0"/>
                </a:lnTo>
                <a:lnTo>
                  <a:pt x="305913" y="305755"/>
                </a:lnTo>
                <a:lnTo>
                  <a:pt x="0" y="305755"/>
                </a:lnTo>
                <a:lnTo>
                  <a:pt x="0" y="0"/>
                </a:lnTo>
                <a:close/>
              </a:path>
            </a:pathLst>
          </a:custGeom>
          <a:blipFill>
            <a:blip r:embed="rId3">
              <a:extLst>
                <a:ext uri="{96DAC541-7B7A-43D3-8B79-37D633B846F1}">
                  <asvg:svgBlip xmlns:asvg="http://schemas.microsoft.com/office/drawing/2016/SVG/main" r:embed="rId4"/>
                </a:ext>
              </a:extLst>
            </a:blip>
            <a:stretch>
              <a:fillRect l="0" t="0" r="-760962" b="-761408"/>
            </a:stretch>
          </a:blipFill>
        </p:spPr>
      </p:sp>
      <p:sp>
        <p:nvSpPr>
          <p:cNvPr name="Freeform 20" id="20"/>
          <p:cNvSpPr/>
          <p:nvPr/>
        </p:nvSpPr>
        <p:spPr>
          <a:xfrm flipH="false" flipV="false" rot="0">
            <a:off x="11135953" y="9182645"/>
            <a:ext cx="305913" cy="305755"/>
          </a:xfrm>
          <a:custGeom>
            <a:avLst/>
            <a:gdLst/>
            <a:ahLst/>
            <a:cxnLst/>
            <a:rect r="r" b="b" t="t" l="l"/>
            <a:pathLst>
              <a:path h="305755" w="305913">
                <a:moveTo>
                  <a:pt x="0" y="0"/>
                </a:moveTo>
                <a:lnTo>
                  <a:pt x="305913" y="0"/>
                </a:lnTo>
                <a:lnTo>
                  <a:pt x="305913" y="305754"/>
                </a:lnTo>
                <a:lnTo>
                  <a:pt x="0" y="305754"/>
                </a:lnTo>
                <a:lnTo>
                  <a:pt x="0" y="0"/>
                </a:lnTo>
                <a:close/>
              </a:path>
            </a:pathLst>
          </a:custGeom>
          <a:blipFill>
            <a:blip r:embed="rId3">
              <a:extLst>
                <a:ext uri="{96DAC541-7B7A-43D3-8B79-37D633B846F1}">
                  <asvg:svgBlip xmlns:asvg="http://schemas.microsoft.com/office/drawing/2016/SVG/main" r:embed="rId4"/>
                </a:ext>
              </a:extLst>
            </a:blip>
            <a:stretch>
              <a:fillRect l="0" t="0" r="-760962" b="-761408"/>
            </a:stretch>
          </a:blipFill>
        </p:spPr>
      </p:sp>
      <p:sp>
        <p:nvSpPr>
          <p:cNvPr name="Freeform 21" id="21"/>
          <p:cNvSpPr/>
          <p:nvPr/>
        </p:nvSpPr>
        <p:spPr>
          <a:xfrm flipH="false" flipV="false" rot="0">
            <a:off x="11135953" y="6547646"/>
            <a:ext cx="305913" cy="305755"/>
          </a:xfrm>
          <a:custGeom>
            <a:avLst/>
            <a:gdLst/>
            <a:ahLst/>
            <a:cxnLst/>
            <a:rect r="r" b="b" t="t" l="l"/>
            <a:pathLst>
              <a:path h="305755" w="305913">
                <a:moveTo>
                  <a:pt x="0" y="0"/>
                </a:moveTo>
                <a:lnTo>
                  <a:pt x="305913" y="0"/>
                </a:lnTo>
                <a:lnTo>
                  <a:pt x="305913" y="305755"/>
                </a:lnTo>
                <a:lnTo>
                  <a:pt x="0" y="305755"/>
                </a:lnTo>
                <a:lnTo>
                  <a:pt x="0" y="0"/>
                </a:lnTo>
                <a:close/>
              </a:path>
            </a:pathLst>
          </a:custGeom>
          <a:blipFill>
            <a:blip r:embed="rId3">
              <a:extLst>
                <a:ext uri="{96DAC541-7B7A-43D3-8B79-37D633B846F1}">
                  <asvg:svgBlip xmlns:asvg="http://schemas.microsoft.com/office/drawing/2016/SVG/main" r:embed="rId4"/>
                </a:ext>
              </a:extLst>
            </a:blip>
            <a:stretch>
              <a:fillRect l="0" t="0" r="-760962" b="-761408"/>
            </a:stretch>
          </a:blipFill>
        </p:spPr>
      </p:sp>
      <p:sp>
        <p:nvSpPr>
          <p:cNvPr name="Freeform 22" id="22"/>
          <p:cNvSpPr/>
          <p:nvPr/>
        </p:nvSpPr>
        <p:spPr>
          <a:xfrm flipH="false" flipV="false" rot="0">
            <a:off x="-1057315" y="-24172"/>
            <a:ext cx="8041922" cy="10311172"/>
          </a:xfrm>
          <a:custGeom>
            <a:avLst/>
            <a:gdLst/>
            <a:ahLst/>
            <a:cxnLst/>
            <a:rect r="r" b="b" t="t" l="l"/>
            <a:pathLst>
              <a:path h="10311172" w="8041922">
                <a:moveTo>
                  <a:pt x="0" y="0"/>
                </a:moveTo>
                <a:lnTo>
                  <a:pt x="8041922" y="0"/>
                </a:lnTo>
                <a:lnTo>
                  <a:pt x="8041922" y="10311172"/>
                </a:lnTo>
                <a:lnTo>
                  <a:pt x="0" y="10311172"/>
                </a:lnTo>
                <a:lnTo>
                  <a:pt x="0" y="0"/>
                </a:lnTo>
                <a:close/>
              </a:path>
            </a:pathLst>
          </a:custGeom>
          <a:blipFill>
            <a:blip r:embed="rId5"/>
            <a:stretch>
              <a:fillRect l="-34810" t="-4217" r="0" b="-924"/>
            </a:stretch>
          </a:blipFill>
        </p:spPr>
      </p:sp>
      <p:sp>
        <p:nvSpPr>
          <p:cNvPr name="TextBox 23" id="23"/>
          <p:cNvSpPr txBox="true"/>
          <p:nvPr/>
        </p:nvSpPr>
        <p:spPr>
          <a:xfrm rot="0">
            <a:off x="7633063" y="751006"/>
            <a:ext cx="12237333" cy="1954874"/>
          </a:xfrm>
          <a:prstGeom prst="rect">
            <a:avLst/>
          </a:prstGeom>
        </p:spPr>
        <p:txBody>
          <a:bodyPr anchor="t" rtlCol="false" tIns="0" lIns="0" bIns="0" rIns="0">
            <a:spAutoFit/>
          </a:bodyPr>
          <a:lstStyle/>
          <a:p>
            <a:pPr algn="l" marL="0" indent="0" lvl="0">
              <a:lnSpc>
                <a:spcPts val="7644"/>
              </a:lnSpc>
              <a:spcBef>
                <a:spcPct val="0"/>
              </a:spcBef>
            </a:pPr>
            <a:r>
              <a:rPr lang="en-US" b="true" sz="6370">
                <a:solidFill>
                  <a:srgbClr val="17E3B2"/>
                </a:solidFill>
                <a:latin typeface="Almarai Bold"/>
                <a:ea typeface="Almarai Bold"/>
                <a:cs typeface="Almarai Bold"/>
                <a:sym typeface="Almarai Bold"/>
              </a:rPr>
              <a:t>LOVE &amp; BELONGINGNESS</a:t>
            </a:r>
            <a:r>
              <a:rPr lang="en-US" b="true" sz="6370">
                <a:solidFill>
                  <a:srgbClr val="17E3B2"/>
                </a:solidFill>
                <a:latin typeface="Almarai Bold"/>
                <a:ea typeface="Almarai Bold"/>
                <a:cs typeface="Almarai Bold"/>
                <a:sym typeface="Almarai Bold"/>
              </a:rPr>
              <a:t> Needs</a:t>
            </a:r>
          </a:p>
        </p:txBody>
      </p:sp>
      <p:sp>
        <p:nvSpPr>
          <p:cNvPr name="TextBox 24" id="24"/>
          <p:cNvSpPr txBox="true"/>
          <p:nvPr/>
        </p:nvSpPr>
        <p:spPr>
          <a:xfrm rot="0">
            <a:off x="11723136" y="7329433"/>
            <a:ext cx="4057187" cy="385212"/>
          </a:xfrm>
          <a:prstGeom prst="rect">
            <a:avLst/>
          </a:prstGeom>
        </p:spPr>
        <p:txBody>
          <a:bodyPr anchor="t" rtlCol="false" tIns="0" lIns="0" bIns="0" rIns="0">
            <a:spAutoFit/>
          </a:bodyPr>
          <a:lstStyle/>
          <a:p>
            <a:pPr algn="l">
              <a:lnSpc>
                <a:spcPts val="2881"/>
              </a:lnSpc>
            </a:pPr>
            <a:r>
              <a:rPr lang="en-US" b="true" sz="2643">
                <a:solidFill>
                  <a:srgbClr val="FFFFFF"/>
                </a:solidFill>
                <a:latin typeface="Poppins Bold"/>
                <a:ea typeface="Poppins Bold"/>
                <a:cs typeface="Poppins Bold"/>
                <a:sym typeface="Poppins Bold"/>
              </a:rPr>
              <a:t>Family</a:t>
            </a:r>
          </a:p>
        </p:txBody>
      </p:sp>
      <p:sp>
        <p:nvSpPr>
          <p:cNvPr name="TextBox 25" id="25"/>
          <p:cNvSpPr txBox="true"/>
          <p:nvPr/>
        </p:nvSpPr>
        <p:spPr>
          <a:xfrm rot="0">
            <a:off x="11723136" y="8238540"/>
            <a:ext cx="4057187" cy="385212"/>
          </a:xfrm>
          <a:prstGeom prst="rect">
            <a:avLst/>
          </a:prstGeom>
        </p:spPr>
        <p:txBody>
          <a:bodyPr anchor="t" rtlCol="false" tIns="0" lIns="0" bIns="0" rIns="0">
            <a:spAutoFit/>
          </a:bodyPr>
          <a:lstStyle/>
          <a:p>
            <a:pPr algn="l">
              <a:lnSpc>
                <a:spcPts val="2881"/>
              </a:lnSpc>
            </a:pPr>
            <a:r>
              <a:rPr lang="en-US" b="true" sz="2643">
                <a:solidFill>
                  <a:srgbClr val="FFFFFF"/>
                </a:solidFill>
                <a:latin typeface="Poppins Bold"/>
                <a:ea typeface="Poppins Bold"/>
                <a:cs typeface="Poppins Bold"/>
                <a:sym typeface="Poppins Bold"/>
              </a:rPr>
              <a:t>Community</a:t>
            </a:r>
          </a:p>
        </p:txBody>
      </p:sp>
      <p:sp>
        <p:nvSpPr>
          <p:cNvPr name="TextBox 26" id="26"/>
          <p:cNvSpPr txBox="true"/>
          <p:nvPr/>
        </p:nvSpPr>
        <p:spPr>
          <a:xfrm rot="0">
            <a:off x="11723136" y="9147690"/>
            <a:ext cx="4057187" cy="385212"/>
          </a:xfrm>
          <a:prstGeom prst="rect">
            <a:avLst/>
          </a:prstGeom>
        </p:spPr>
        <p:txBody>
          <a:bodyPr anchor="t" rtlCol="false" tIns="0" lIns="0" bIns="0" rIns="0">
            <a:spAutoFit/>
          </a:bodyPr>
          <a:lstStyle/>
          <a:p>
            <a:pPr algn="l">
              <a:lnSpc>
                <a:spcPts val="2881"/>
              </a:lnSpc>
            </a:pPr>
            <a:r>
              <a:rPr lang="en-US" b="true" sz="2643">
                <a:solidFill>
                  <a:srgbClr val="FFFFFF"/>
                </a:solidFill>
                <a:latin typeface="Poppins Bold"/>
                <a:ea typeface="Poppins Bold"/>
                <a:cs typeface="Poppins Bold"/>
                <a:sym typeface="Poppins Bold"/>
              </a:rPr>
              <a:t>Teamwork</a:t>
            </a:r>
          </a:p>
        </p:txBody>
      </p:sp>
      <p:sp>
        <p:nvSpPr>
          <p:cNvPr name="TextBox 27" id="27"/>
          <p:cNvSpPr txBox="true"/>
          <p:nvPr/>
        </p:nvSpPr>
        <p:spPr>
          <a:xfrm rot="0">
            <a:off x="11723136" y="6468126"/>
            <a:ext cx="4057187" cy="389393"/>
          </a:xfrm>
          <a:prstGeom prst="rect">
            <a:avLst/>
          </a:prstGeom>
        </p:spPr>
        <p:txBody>
          <a:bodyPr anchor="t" rtlCol="false" tIns="0" lIns="0" bIns="0" rIns="0">
            <a:spAutoFit/>
          </a:bodyPr>
          <a:lstStyle/>
          <a:p>
            <a:pPr algn="l">
              <a:lnSpc>
                <a:spcPts val="2881"/>
              </a:lnSpc>
            </a:pPr>
            <a:r>
              <a:rPr lang="en-US" b="true" sz="2643">
                <a:solidFill>
                  <a:srgbClr val="FFFFFF"/>
                </a:solidFill>
                <a:latin typeface="Poppins Bold"/>
                <a:ea typeface="Poppins Bold"/>
                <a:cs typeface="Poppins Bold"/>
                <a:sym typeface="Poppins Bold"/>
              </a:rPr>
              <a:t>Friendship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DAG6RWnNpIM</dc:identifier>
  <dcterms:modified xsi:type="dcterms:W3CDTF">2011-08-01T06:04:30Z</dcterms:modified>
  <cp:revision>1</cp:revision>
  <dc:title>Abraham Maslow</dc:title>
</cp:coreProperties>
</file>

<file path=docProps/thumbnail.jpeg>
</file>